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ppt/charts/chart2.xml" ContentType="application/vnd.openxmlformats-officedocument.drawingml.chart+xml"/>
  <Override PartName="/ppt/drawings/drawing1.xml" ContentType="application/vnd.openxmlformats-officedocument.drawingml.chartshapes+xml"/>
  <Override PartName="/ppt/notesSlides/notesSlide2.xml" ContentType="application/vnd.openxmlformats-officedocument.presentationml.notesSlide+xml"/>
  <Override PartName="/ppt/charts/chart3.xml" ContentType="application/vnd.openxmlformats-officedocument.drawingml.chart+xml"/>
  <Override PartName="/ppt/charts/chart4.xml" ContentType="application/vnd.openxmlformats-officedocument.drawingml.chart+xml"/>
  <Override PartName="/ppt/drawings/drawing2.xml" ContentType="application/vnd.openxmlformats-officedocument.drawingml.chartshapes+xml"/>
  <Override PartName="/ppt/notesSlides/notesSlide3.xml" ContentType="application/vnd.openxmlformats-officedocument.presentationml.notesSlide+xml"/>
  <Override PartName="/ppt/charts/chart5.xml" ContentType="application/vnd.openxmlformats-officedocument.drawingml.chart+xml"/>
  <Override PartName="/ppt/charts/chart6.xml" ContentType="application/vnd.openxmlformats-officedocument.drawingml.chart+xml"/>
  <Override PartName="/ppt/drawings/drawing3.xml" ContentType="application/vnd.openxmlformats-officedocument.drawingml.chartshapes+xml"/>
  <Override PartName="/ppt/notesSlides/notesSlide4.xml" ContentType="application/vnd.openxmlformats-officedocument.presentationml.notesSlide+xml"/>
  <Override PartName="/ppt/charts/chart7.xml" ContentType="application/vnd.openxmlformats-officedocument.drawingml.chart+xml"/>
  <Override PartName="/ppt/charts/chart8.xml" ContentType="application/vnd.openxmlformats-officedocument.drawingml.chart+xml"/>
  <Override PartName="/ppt/drawings/drawing4.xml" ContentType="application/vnd.openxmlformats-officedocument.drawingml.chartshapes+xml"/>
  <Override PartName="/ppt/notesSlides/notesSlide5.xml" ContentType="application/vnd.openxmlformats-officedocument.presentationml.notesSlide+xml"/>
  <Override PartName="/ppt/charts/chart9.xml" ContentType="application/vnd.openxmlformats-officedocument.drawingml.chart+xml"/>
  <Override PartName="/ppt/charts/chart10.xml" ContentType="application/vnd.openxmlformats-officedocument.drawingml.chart+xml"/>
  <Override PartName="/ppt/drawings/drawing5.xml" ContentType="application/vnd.openxmlformats-officedocument.drawingml.chartshapes+xml"/>
  <Override PartName="/ppt/notesSlides/notesSlide6.xml" ContentType="application/vnd.openxmlformats-officedocument.presentationml.notesSlide+xml"/>
  <Override PartName="/ppt/charts/chart11.xml" ContentType="application/vnd.openxmlformats-officedocument.drawingml.chart+xml"/>
  <Override PartName="/ppt/charts/chart12.xml" ContentType="application/vnd.openxmlformats-officedocument.drawingml.chart+xml"/>
  <Override PartName="/ppt/drawings/drawing6.xml" ContentType="application/vnd.openxmlformats-officedocument.drawingml.chartshape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notesMasterIdLst>
    <p:notesMasterId r:id="rId24"/>
  </p:notesMasterIdLst>
  <p:sldIdLst>
    <p:sldId id="289" r:id="rId2"/>
    <p:sldId id="290" r:id="rId3"/>
    <p:sldId id="274" r:id="rId4"/>
    <p:sldId id="275" r:id="rId5"/>
    <p:sldId id="276" r:id="rId6"/>
    <p:sldId id="296" r:id="rId7"/>
    <p:sldId id="288" r:id="rId8"/>
    <p:sldId id="297" r:id="rId9"/>
    <p:sldId id="298" r:id="rId10"/>
    <p:sldId id="280" r:id="rId11"/>
    <p:sldId id="299" r:id="rId12"/>
    <p:sldId id="300" r:id="rId13"/>
    <p:sldId id="301" r:id="rId14"/>
    <p:sldId id="302" r:id="rId15"/>
    <p:sldId id="303" r:id="rId16"/>
    <p:sldId id="304" r:id="rId17"/>
    <p:sldId id="305" r:id="rId18"/>
    <p:sldId id="306" r:id="rId19"/>
    <p:sldId id="307" r:id="rId20"/>
    <p:sldId id="308" r:id="rId21"/>
    <p:sldId id="309" r:id="rId22"/>
    <p:sldId id="311" r:id="rId23"/>
  </p:sldIdLst>
  <p:sldSz cx="9144000" cy="6858000" type="screen4x3"/>
  <p:notesSz cx="6954838" cy="93091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100" d="100"/>
          <a:sy n="100" d="100"/>
        </p:scale>
        <p:origin x="-1104" y="132"/>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_rels/chart10.xml.rels><?xml version="1.0" encoding="UTF-8" standalone="yes"?>
<Relationships xmlns="http://schemas.openxmlformats.org/package/2006/relationships"><Relationship Id="rId2" Type="http://schemas.openxmlformats.org/officeDocument/2006/relationships/chartUserShapes" Target="../drawings/drawing5.xml"/><Relationship Id="rId1" Type="http://schemas.openxmlformats.org/officeDocument/2006/relationships/package" Target="../embeddings/Microsoft_Excel_Worksheet10.xlsx"/></Relationships>
</file>

<file path=ppt/charts/_rels/chart11.xml.rels><?xml version="1.0" encoding="UTF-8" standalone="yes"?>
<Relationships xmlns="http://schemas.openxmlformats.org/package/2006/relationships"><Relationship Id="rId1" Type="http://schemas.openxmlformats.org/officeDocument/2006/relationships/package" Target="../embeddings/Microsoft_Excel_Worksheet11.xlsx"/></Relationships>
</file>

<file path=ppt/charts/_rels/chart12.xml.rels><?xml version="1.0" encoding="UTF-8" standalone="yes"?>
<Relationships xmlns="http://schemas.openxmlformats.org/package/2006/relationships"><Relationship Id="rId2" Type="http://schemas.openxmlformats.org/officeDocument/2006/relationships/chartUserShapes" Target="../drawings/drawing6.xml"/><Relationship Id="rId1" Type="http://schemas.openxmlformats.org/officeDocument/2006/relationships/package" Target="../embeddings/Microsoft_Excel_Worksheet12.xlsx"/></Relationships>
</file>

<file path=ppt/charts/_rels/chart2.xml.rels><?xml version="1.0" encoding="UTF-8" standalone="yes"?>
<Relationships xmlns="http://schemas.openxmlformats.org/package/2006/relationships"><Relationship Id="rId2" Type="http://schemas.openxmlformats.org/officeDocument/2006/relationships/chartUserShapes" Target="../drawings/drawing1.xml"/><Relationship Id="rId1" Type="http://schemas.openxmlformats.org/officeDocument/2006/relationships/package" Target="../embeddings/Microsoft_Excel_Worksheet2.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Worksheet3.xlsx"/></Relationships>
</file>

<file path=ppt/charts/_rels/chart4.xml.rels><?xml version="1.0" encoding="UTF-8" standalone="yes"?>
<Relationships xmlns="http://schemas.openxmlformats.org/package/2006/relationships"><Relationship Id="rId2" Type="http://schemas.openxmlformats.org/officeDocument/2006/relationships/chartUserShapes" Target="../drawings/drawing2.xml"/><Relationship Id="rId1" Type="http://schemas.openxmlformats.org/officeDocument/2006/relationships/package" Target="../embeddings/Microsoft_Excel_Worksheet4.xlsx"/></Relationships>
</file>

<file path=ppt/charts/_rels/chart5.xml.rels><?xml version="1.0" encoding="UTF-8" standalone="yes"?>
<Relationships xmlns="http://schemas.openxmlformats.org/package/2006/relationships"><Relationship Id="rId1" Type="http://schemas.openxmlformats.org/officeDocument/2006/relationships/package" Target="../embeddings/Microsoft_Excel_Worksheet5.xlsx"/></Relationships>
</file>

<file path=ppt/charts/_rels/chart6.xml.rels><?xml version="1.0" encoding="UTF-8" standalone="yes"?>
<Relationships xmlns="http://schemas.openxmlformats.org/package/2006/relationships"><Relationship Id="rId2" Type="http://schemas.openxmlformats.org/officeDocument/2006/relationships/chartUserShapes" Target="../drawings/drawing3.xml"/><Relationship Id="rId1" Type="http://schemas.openxmlformats.org/officeDocument/2006/relationships/package" Target="../embeddings/Microsoft_Excel_Worksheet6.xlsx"/></Relationships>
</file>

<file path=ppt/charts/_rels/chart7.xml.rels><?xml version="1.0" encoding="UTF-8" standalone="yes"?>
<Relationships xmlns="http://schemas.openxmlformats.org/package/2006/relationships"><Relationship Id="rId1" Type="http://schemas.openxmlformats.org/officeDocument/2006/relationships/package" Target="../embeddings/Microsoft_Excel_Worksheet7.xlsx"/></Relationships>
</file>

<file path=ppt/charts/_rels/chart8.xml.rels><?xml version="1.0" encoding="UTF-8" standalone="yes"?>
<Relationships xmlns="http://schemas.openxmlformats.org/package/2006/relationships"><Relationship Id="rId2" Type="http://schemas.openxmlformats.org/officeDocument/2006/relationships/chartUserShapes" Target="../drawings/drawing4.xml"/><Relationship Id="rId1" Type="http://schemas.openxmlformats.org/officeDocument/2006/relationships/package" Target="../embeddings/Microsoft_Excel_Worksheet8.xlsx"/></Relationships>
</file>

<file path=ppt/charts/_rels/chart9.xml.rels><?xml version="1.0" encoding="UTF-8" standalone="yes"?>
<Relationships xmlns="http://schemas.openxmlformats.org/package/2006/relationships"><Relationship Id="rId1" Type="http://schemas.openxmlformats.org/officeDocument/2006/relationships/package" Target="../embeddings/Microsoft_Excel_Worksheet9.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overlay val="0"/>
      <c:txPr>
        <a:bodyPr/>
        <a:lstStyle/>
        <a:p>
          <a:pPr>
            <a:defRPr sz="1800"/>
          </a:pPr>
          <a:endParaRPr lang="en-US"/>
        </a:p>
      </c:txPr>
    </c:title>
    <c:autoTitleDeleted val="0"/>
    <c:view3D>
      <c:rotX val="15"/>
      <c:rotY val="20"/>
      <c:rAngAx val="1"/>
    </c:view3D>
    <c:floor>
      <c:thickness val="0"/>
    </c:floor>
    <c:sideWall>
      <c:thickness val="0"/>
    </c:sideWall>
    <c:backWall>
      <c:thickness val="0"/>
    </c:backWall>
    <c:plotArea>
      <c:layout/>
      <c:bar3DChart>
        <c:barDir val="col"/>
        <c:grouping val="stacked"/>
        <c:varyColors val="0"/>
        <c:ser>
          <c:idx val="0"/>
          <c:order val="0"/>
          <c:tx>
            <c:strRef>
              <c:f>Sheet1!$B$1</c:f>
              <c:strCache>
                <c:ptCount val="1"/>
                <c:pt idx="0">
                  <c:v>იმპორტი</c:v>
                </c:pt>
              </c:strCache>
            </c:strRef>
          </c:tx>
          <c:invertIfNegative val="0"/>
          <c:dLbls>
            <c:txPr>
              <a:bodyPr rot="-5400000" vert="horz"/>
              <a:lstStyle/>
              <a:p>
                <a:pPr>
                  <a:defRPr sz="1400" b="1">
                    <a:solidFill>
                      <a:schemeClr val="bg1"/>
                    </a:solidFill>
                  </a:defRPr>
                </a:pPr>
                <a:endParaRPr lang="en-US"/>
              </a:p>
            </c:txPr>
            <c:showLegendKey val="0"/>
            <c:showVal val="1"/>
            <c:showCatName val="0"/>
            <c:showSerName val="0"/>
            <c:showPercent val="0"/>
            <c:showBubbleSize val="0"/>
            <c:showLeaderLines val="0"/>
          </c:dLbls>
          <c:cat>
            <c:numRef>
              <c:f>Sheet1!$A$2:$A$5</c:f>
              <c:numCache>
                <c:formatCode>General</c:formatCode>
                <c:ptCount val="4"/>
                <c:pt idx="0">
                  <c:v>2014</c:v>
                </c:pt>
                <c:pt idx="1">
                  <c:v>2015</c:v>
                </c:pt>
                <c:pt idx="2">
                  <c:v>2016</c:v>
                </c:pt>
                <c:pt idx="3">
                  <c:v>2017</c:v>
                </c:pt>
              </c:numCache>
            </c:numRef>
          </c:cat>
          <c:val>
            <c:numRef>
              <c:f>Sheet1!$B$2:$B$5</c:f>
              <c:numCache>
                <c:formatCode>General</c:formatCode>
                <c:ptCount val="4"/>
                <c:pt idx="0">
                  <c:v>81450</c:v>
                </c:pt>
                <c:pt idx="1">
                  <c:v>87500</c:v>
                </c:pt>
                <c:pt idx="2">
                  <c:v>75000</c:v>
                </c:pt>
                <c:pt idx="3">
                  <c:v>68763</c:v>
                </c:pt>
              </c:numCache>
            </c:numRef>
          </c:val>
        </c:ser>
        <c:ser>
          <c:idx val="1"/>
          <c:order val="1"/>
          <c:tx>
            <c:strRef>
              <c:f>Sheet1!$C$1</c:f>
              <c:strCache>
                <c:ptCount val="1"/>
                <c:pt idx="0">
                  <c:v>Series 3</c:v>
                </c:pt>
              </c:strCache>
            </c:strRef>
          </c:tx>
          <c:invertIfNegative val="0"/>
          <c:cat>
            <c:numRef>
              <c:f>Sheet1!$A$2:$A$5</c:f>
              <c:numCache>
                <c:formatCode>General</c:formatCode>
                <c:ptCount val="4"/>
                <c:pt idx="0">
                  <c:v>2014</c:v>
                </c:pt>
                <c:pt idx="1">
                  <c:v>2015</c:v>
                </c:pt>
                <c:pt idx="2">
                  <c:v>2016</c:v>
                </c:pt>
                <c:pt idx="3">
                  <c:v>2017</c:v>
                </c:pt>
              </c:numCache>
            </c:numRef>
          </c:cat>
          <c:val>
            <c:numRef>
              <c:f>Sheet1!$C$2:$C$5</c:f>
            </c:numRef>
          </c:val>
        </c:ser>
        <c:dLbls>
          <c:showLegendKey val="0"/>
          <c:showVal val="0"/>
          <c:showCatName val="0"/>
          <c:showSerName val="0"/>
          <c:showPercent val="0"/>
          <c:showBubbleSize val="0"/>
        </c:dLbls>
        <c:gapWidth val="150"/>
        <c:shape val="box"/>
        <c:axId val="32607232"/>
        <c:axId val="31224576"/>
        <c:axId val="0"/>
      </c:bar3DChart>
      <c:catAx>
        <c:axId val="32607232"/>
        <c:scaling>
          <c:orientation val="minMax"/>
        </c:scaling>
        <c:delete val="0"/>
        <c:axPos val="b"/>
        <c:numFmt formatCode="General" sourceLinked="1"/>
        <c:majorTickMark val="out"/>
        <c:minorTickMark val="none"/>
        <c:tickLblPos val="nextTo"/>
        <c:txPr>
          <a:bodyPr/>
          <a:lstStyle/>
          <a:p>
            <a:pPr>
              <a:defRPr sz="1400"/>
            </a:pPr>
            <a:endParaRPr lang="en-US"/>
          </a:p>
        </c:txPr>
        <c:crossAx val="31224576"/>
        <c:crosses val="autoZero"/>
        <c:auto val="1"/>
        <c:lblAlgn val="ctr"/>
        <c:lblOffset val="100"/>
        <c:noMultiLvlLbl val="0"/>
      </c:catAx>
      <c:valAx>
        <c:axId val="31224576"/>
        <c:scaling>
          <c:orientation val="minMax"/>
        </c:scaling>
        <c:delete val="0"/>
        <c:axPos val="l"/>
        <c:majorGridlines>
          <c:spPr>
            <a:ln>
              <a:noFill/>
            </a:ln>
          </c:spPr>
        </c:majorGridlines>
        <c:numFmt formatCode="General" sourceLinked="1"/>
        <c:majorTickMark val="out"/>
        <c:minorTickMark val="none"/>
        <c:tickLblPos val="nextTo"/>
        <c:txPr>
          <a:bodyPr/>
          <a:lstStyle/>
          <a:p>
            <a:pPr>
              <a:defRPr sz="1400"/>
            </a:pPr>
            <a:endParaRPr lang="en-US"/>
          </a:p>
        </c:txPr>
        <c:crossAx val="32607232"/>
        <c:crosses val="autoZero"/>
        <c:crossBetween val="between"/>
      </c:valAx>
    </c:plotArea>
    <c:plotVisOnly val="1"/>
    <c:dispBlanksAs val="gap"/>
    <c:showDLblsOverMax val="0"/>
  </c:chart>
  <c:txPr>
    <a:bodyPr/>
    <a:lstStyle/>
    <a:p>
      <a:pPr>
        <a:defRPr sz="1800"/>
      </a:pPr>
      <a:endParaRPr lang="en-US"/>
    </a:p>
  </c:txPr>
  <c:externalData r:id="rId1">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overlay val="0"/>
      <c:txPr>
        <a:bodyPr/>
        <a:lstStyle/>
        <a:p>
          <a:pPr>
            <a:defRPr sz="1800"/>
          </a:pPr>
          <a:endParaRPr lang="en-US"/>
        </a:p>
      </c:txPr>
    </c:title>
    <c:autoTitleDeleted val="0"/>
    <c:view3D>
      <c:rotX val="15"/>
      <c:rotY val="20"/>
      <c:rAngAx val="1"/>
    </c:view3D>
    <c:floor>
      <c:thickness val="0"/>
    </c:floor>
    <c:sideWall>
      <c:thickness val="0"/>
    </c:sideWall>
    <c:backWall>
      <c:thickness val="0"/>
    </c:backWall>
    <c:plotArea>
      <c:layout/>
      <c:bar3DChart>
        <c:barDir val="col"/>
        <c:grouping val="stacked"/>
        <c:varyColors val="0"/>
        <c:ser>
          <c:idx val="0"/>
          <c:order val="0"/>
          <c:tx>
            <c:strRef>
              <c:f>Sheet1!$B$1</c:f>
              <c:strCache>
                <c:ptCount val="1"/>
                <c:pt idx="0">
                  <c:v>მოხმარება</c:v>
                </c:pt>
              </c:strCache>
            </c:strRef>
          </c:tx>
          <c:invertIfNegative val="0"/>
          <c:dLbls>
            <c:dLbl>
              <c:idx val="3"/>
              <c:layout>
                <c:manualLayout>
                  <c:x val="9.4695191402961426E-2"/>
                  <c:y val="-9.8039215686274508E-2"/>
                </c:manualLayout>
              </c:layout>
              <c:spPr/>
              <c:txPr>
                <a:bodyPr rot="0" vert="horz"/>
                <a:lstStyle/>
                <a:p>
                  <a:pPr>
                    <a:defRPr sz="1400" b="1">
                      <a:solidFill>
                        <a:schemeClr val="tx1"/>
                      </a:solidFill>
                    </a:defRPr>
                  </a:pPr>
                  <a:endParaRPr lang="en-US"/>
                </a:p>
              </c:txPr>
              <c:showLegendKey val="0"/>
              <c:showVal val="1"/>
              <c:showCatName val="0"/>
              <c:showSerName val="0"/>
              <c:showPercent val="0"/>
              <c:showBubbleSize val="0"/>
            </c:dLbl>
            <c:txPr>
              <a:bodyPr rot="-5400000" vert="horz"/>
              <a:lstStyle/>
              <a:p>
                <a:pPr>
                  <a:defRPr sz="1400" b="1">
                    <a:solidFill>
                      <a:schemeClr val="bg1"/>
                    </a:solidFill>
                  </a:defRPr>
                </a:pPr>
                <a:endParaRPr lang="en-US"/>
              </a:p>
            </c:txPr>
            <c:showLegendKey val="0"/>
            <c:showVal val="1"/>
            <c:showCatName val="0"/>
            <c:showSerName val="0"/>
            <c:showPercent val="0"/>
            <c:showBubbleSize val="0"/>
            <c:showLeaderLines val="0"/>
          </c:dLbls>
          <c:cat>
            <c:numRef>
              <c:f>Sheet1!$A$2:$A$5</c:f>
              <c:numCache>
                <c:formatCode>General</c:formatCode>
                <c:ptCount val="4"/>
                <c:pt idx="0">
                  <c:v>2014</c:v>
                </c:pt>
                <c:pt idx="1">
                  <c:v>2015</c:v>
                </c:pt>
                <c:pt idx="2">
                  <c:v>2016</c:v>
                </c:pt>
                <c:pt idx="3">
                  <c:v>2017</c:v>
                </c:pt>
              </c:numCache>
            </c:numRef>
          </c:cat>
          <c:val>
            <c:numRef>
              <c:f>Sheet1!$B$2:$B$5</c:f>
              <c:numCache>
                <c:formatCode>General</c:formatCode>
                <c:ptCount val="4"/>
                <c:pt idx="0">
                  <c:v>13420.8</c:v>
                </c:pt>
                <c:pt idx="1">
                  <c:v>6814.6</c:v>
                </c:pt>
                <c:pt idx="2">
                  <c:v>4369.8999999999996</c:v>
                </c:pt>
                <c:pt idx="3">
                  <c:v>2081.1799999999998</c:v>
                </c:pt>
              </c:numCache>
            </c:numRef>
          </c:val>
        </c:ser>
        <c:dLbls>
          <c:showLegendKey val="0"/>
          <c:showVal val="0"/>
          <c:showCatName val="0"/>
          <c:showSerName val="0"/>
          <c:showPercent val="0"/>
          <c:showBubbleSize val="0"/>
        </c:dLbls>
        <c:gapWidth val="150"/>
        <c:shape val="box"/>
        <c:axId val="72042752"/>
        <c:axId val="72052736"/>
        <c:axId val="0"/>
      </c:bar3DChart>
      <c:catAx>
        <c:axId val="72042752"/>
        <c:scaling>
          <c:orientation val="minMax"/>
        </c:scaling>
        <c:delete val="0"/>
        <c:axPos val="b"/>
        <c:numFmt formatCode="General" sourceLinked="1"/>
        <c:majorTickMark val="out"/>
        <c:minorTickMark val="none"/>
        <c:tickLblPos val="nextTo"/>
        <c:txPr>
          <a:bodyPr/>
          <a:lstStyle/>
          <a:p>
            <a:pPr>
              <a:defRPr sz="1400"/>
            </a:pPr>
            <a:endParaRPr lang="en-US"/>
          </a:p>
        </c:txPr>
        <c:crossAx val="72052736"/>
        <c:crosses val="autoZero"/>
        <c:auto val="1"/>
        <c:lblAlgn val="ctr"/>
        <c:lblOffset val="100"/>
        <c:noMultiLvlLbl val="0"/>
      </c:catAx>
      <c:valAx>
        <c:axId val="72052736"/>
        <c:scaling>
          <c:orientation val="minMax"/>
        </c:scaling>
        <c:delete val="0"/>
        <c:axPos val="l"/>
        <c:majorGridlines>
          <c:spPr>
            <a:ln>
              <a:noFill/>
            </a:ln>
          </c:spPr>
        </c:majorGridlines>
        <c:numFmt formatCode="General" sourceLinked="1"/>
        <c:majorTickMark val="out"/>
        <c:minorTickMark val="none"/>
        <c:tickLblPos val="nextTo"/>
        <c:txPr>
          <a:bodyPr/>
          <a:lstStyle/>
          <a:p>
            <a:pPr>
              <a:defRPr sz="1400"/>
            </a:pPr>
            <a:endParaRPr lang="en-US"/>
          </a:p>
        </c:txPr>
        <c:crossAx val="72042752"/>
        <c:crosses val="autoZero"/>
        <c:crossBetween val="between"/>
      </c:valAx>
    </c:plotArea>
    <c:plotVisOnly val="1"/>
    <c:dispBlanksAs val="gap"/>
    <c:showDLblsOverMax val="0"/>
  </c:chart>
  <c:txPr>
    <a:bodyPr/>
    <a:lstStyle/>
    <a:p>
      <a:pPr>
        <a:defRPr sz="1800"/>
      </a:pPr>
      <a:endParaRPr lang="en-US"/>
    </a:p>
  </c:txPr>
  <c:externalData r:id="rId1">
    <c:autoUpdate val="0"/>
  </c:externalData>
  <c:userShapes r:id="rId2"/>
</c:chartSpace>
</file>

<file path=ppt/charts/chart1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overlay val="0"/>
      <c:txPr>
        <a:bodyPr/>
        <a:lstStyle/>
        <a:p>
          <a:pPr>
            <a:defRPr sz="1800"/>
          </a:pPr>
          <a:endParaRPr lang="en-US"/>
        </a:p>
      </c:txPr>
    </c:title>
    <c:autoTitleDeleted val="0"/>
    <c:view3D>
      <c:rotX val="15"/>
      <c:rotY val="20"/>
      <c:rAngAx val="1"/>
    </c:view3D>
    <c:floor>
      <c:thickness val="0"/>
    </c:floor>
    <c:sideWall>
      <c:thickness val="0"/>
    </c:sideWall>
    <c:backWall>
      <c:thickness val="0"/>
    </c:backWall>
    <c:plotArea>
      <c:layout/>
      <c:bar3DChart>
        <c:barDir val="col"/>
        <c:grouping val="stacked"/>
        <c:varyColors val="0"/>
        <c:ser>
          <c:idx val="0"/>
          <c:order val="0"/>
          <c:tx>
            <c:strRef>
              <c:f>Sheet1!$B$1</c:f>
              <c:strCache>
                <c:ptCount val="1"/>
                <c:pt idx="0">
                  <c:v>იმპორტი</c:v>
                </c:pt>
              </c:strCache>
            </c:strRef>
          </c:tx>
          <c:invertIfNegative val="0"/>
          <c:dLbls>
            <c:dLbl>
              <c:idx val="1"/>
              <c:layout>
                <c:manualLayout>
                  <c:x val="6.2893081761006865E-3"/>
                  <c:y val="-8.1699346405228759E-2"/>
                </c:manualLayout>
              </c:layout>
              <c:spPr/>
              <c:txPr>
                <a:bodyPr rot="0" vert="horz"/>
                <a:lstStyle/>
                <a:p>
                  <a:pPr>
                    <a:defRPr sz="1400" b="1">
                      <a:solidFill>
                        <a:schemeClr val="tx1"/>
                      </a:solidFill>
                    </a:defRPr>
                  </a:pPr>
                  <a:endParaRPr lang="en-US"/>
                </a:p>
              </c:txPr>
              <c:showLegendKey val="0"/>
              <c:showVal val="1"/>
              <c:showCatName val="0"/>
              <c:showSerName val="0"/>
              <c:showPercent val="0"/>
              <c:showBubbleSize val="0"/>
            </c:dLbl>
            <c:txPr>
              <a:bodyPr rot="-5400000" vert="horz"/>
              <a:lstStyle/>
              <a:p>
                <a:pPr>
                  <a:defRPr sz="1400" b="1">
                    <a:solidFill>
                      <a:schemeClr val="bg1"/>
                    </a:solidFill>
                  </a:defRPr>
                </a:pPr>
                <a:endParaRPr lang="en-US"/>
              </a:p>
            </c:txPr>
            <c:showLegendKey val="0"/>
            <c:showVal val="1"/>
            <c:showCatName val="0"/>
            <c:showSerName val="0"/>
            <c:showPercent val="0"/>
            <c:showBubbleSize val="0"/>
            <c:showLeaderLines val="0"/>
          </c:dLbls>
          <c:cat>
            <c:numRef>
              <c:f>Sheet1!$A$2:$A$5</c:f>
              <c:numCache>
                <c:formatCode>General</c:formatCode>
                <c:ptCount val="4"/>
                <c:pt idx="0">
                  <c:v>2014</c:v>
                </c:pt>
                <c:pt idx="1">
                  <c:v>2015</c:v>
                </c:pt>
                <c:pt idx="2">
                  <c:v>2016</c:v>
                </c:pt>
                <c:pt idx="3">
                  <c:v>2017</c:v>
                </c:pt>
              </c:numCache>
            </c:numRef>
          </c:cat>
          <c:val>
            <c:numRef>
              <c:f>Sheet1!$B$2:$B$5</c:f>
              <c:numCache>
                <c:formatCode>General</c:formatCode>
                <c:ptCount val="4"/>
                <c:pt idx="0">
                  <c:v>6001</c:v>
                </c:pt>
                <c:pt idx="1">
                  <c:v>1</c:v>
                </c:pt>
                <c:pt idx="2">
                  <c:v>21706.799999999999</c:v>
                </c:pt>
                <c:pt idx="3">
                  <c:v>4000</c:v>
                </c:pt>
              </c:numCache>
            </c:numRef>
          </c:val>
        </c:ser>
        <c:ser>
          <c:idx val="1"/>
          <c:order val="1"/>
          <c:tx>
            <c:strRef>
              <c:f>Sheet1!$C$1</c:f>
              <c:strCache>
                <c:ptCount val="1"/>
                <c:pt idx="0">
                  <c:v>Series 3</c:v>
                </c:pt>
              </c:strCache>
            </c:strRef>
          </c:tx>
          <c:invertIfNegative val="0"/>
          <c:cat>
            <c:numRef>
              <c:f>Sheet1!$A$2:$A$5</c:f>
              <c:numCache>
                <c:formatCode>General</c:formatCode>
                <c:ptCount val="4"/>
                <c:pt idx="0">
                  <c:v>2014</c:v>
                </c:pt>
                <c:pt idx="1">
                  <c:v>2015</c:v>
                </c:pt>
                <c:pt idx="2">
                  <c:v>2016</c:v>
                </c:pt>
                <c:pt idx="3">
                  <c:v>2017</c:v>
                </c:pt>
              </c:numCache>
            </c:numRef>
          </c:cat>
          <c:val>
            <c:numRef>
              <c:f>Sheet1!$C$2:$C$5</c:f>
            </c:numRef>
          </c:val>
        </c:ser>
        <c:dLbls>
          <c:showLegendKey val="0"/>
          <c:showVal val="0"/>
          <c:showCatName val="0"/>
          <c:showSerName val="0"/>
          <c:showPercent val="0"/>
          <c:showBubbleSize val="0"/>
        </c:dLbls>
        <c:gapWidth val="150"/>
        <c:shape val="box"/>
        <c:axId val="72116480"/>
        <c:axId val="72122368"/>
        <c:axId val="0"/>
      </c:bar3DChart>
      <c:catAx>
        <c:axId val="72116480"/>
        <c:scaling>
          <c:orientation val="minMax"/>
        </c:scaling>
        <c:delete val="0"/>
        <c:axPos val="b"/>
        <c:numFmt formatCode="General" sourceLinked="1"/>
        <c:majorTickMark val="out"/>
        <c:minorTickMark val="none"/>
        <c:tickLblPos val="nextTo"/>
        <c:txPr>
          <a:bodyPr/>
          <a:lstStyle/>
          <a:p>
            <a:pPr>
              <a:defRPr sz="1400"/>
            </a:pPr>
            <a:endParaRPr lang="en-US"/>
          </a:p>
        </c:txPr>
        <c:crossAx val="72122368"/>
        <c:crosses val="autoZero"/>
        <c:auto val="1"/>
        <c:lblAlgn val="ctr"/>
        <c:lblOffset val="100"/>
        <c:noMultiLvlLbl val="0"/>
      </c:catAx>
      <c:valAx>
        <c:axId val="72122368"/>
        <c:scaling>
          <c:orientation val="minMax"/>
        </c:scaling>
        <c:delete val="0"/>
        <c:axPos val="l"/>
        <c:majorGridlines>
          <c:spPr>
            <a:ln>
              <a:noFill/>
            </a:ln>
          </c:spPr>
        </c:majorGridlines>
        <c:numFmt formatCode="General" sourceLinked="1"/>
        <c:majorTickMark val="out"/>
        <c:minorTickMark val="none"/>
        <c:tickLblPos val="nextTo"/>
        <c:txPr>
          <a:bodyPr/>
          <a:lstStyle/>
          <a:p>
            <a:pPr>
              <a:defRPr sz="1400"/>
            </a:pPr>
            <a:endParaRPr lang="en-US"/>
          </a:p>
        </c:txPr>
        <c:crossAx val="72116480"/>
        <c:crosses val="autoZero"/>
        <c:crossBetween val="between"/>
      </c:valAx>
    </c:plotArea>
    <c:plotVisOnly val="1"/>
    <c:dispBlanksAs val="gap"/>
    <c:showDLblsOverMax val="0"/>
  </c:chart>
  <c:spPr>
    <a:noFill/>
  </c:spPr>
  <c:txPr>
    <a:bodyPr/>
    <a:lstStyle/>
    <a:p>
      <a:pPr>
        <a:defRPr sz="1800"/>
      </a:pPr>
      <a:endParaRPr lang="en-US"/>
    </a:p>
  </c:txPr>
  <c:externalData r:id="rId1">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overlay val="0"/>
      <c:txPr>
        <a:bodyPr/>
        <a:lstStyle/>
        <a:p>
          <a:pPr>
            <a:defRPr sz="1800"/>
          </a:pPr>
          <a:endParaRPr lang="en-US"/>
        </a:p>
      </c:txPr>
    </c:title>
    <c:autoTitleDeleted val="0"/>
    <c:view3D>
      <c:rotX val="15"/>
      <c:rotY val="20"/>
      <c:rAngAx val="1"/>
    </c:view3D>
    <c:floor>
      <c:thickness val="0"/>
    </c:floor>
    <c:sideWall>
      <c:thickness val="0"/>
    </c:sideWall>
    <c:backWall>
      <c:thickness val="0"/>
    </c:backWall>
    <c:plotArea>
      <c:layout/>
      <c:bar3DChart>
        <c:barDir val="col"/>
        <c:grouping val="stacked"/>
        <c:varyColors val="0"/>
        <c:ser>
          <c:idx val="0"/>
          <c:order val="0"/>
          <c:tx>
            <c:strRef>
              <c:f>Sheet1!$B$1</c:f>
              <c:strCache>
                <c:ptCount val="1"/>
                <c:pt idx="0">
                  <c:v>მოხმარება</c:v>
                </c:pt>
              </c:strCache>
            </c:strRef>
          </c:tx>
          <c:invertIfNegative val="0"/>
          <c:dLbls>
            <c:dLbl>
              <c:idx val="0"/>
              <c:spPr/>
              <c:txPr>
                <a:bodyPr rot="-5400000" vert="horz"/>
                <a:lstStyle/>
                <a:p>
                  <a:pPr>
                    <a:defRPr sz="1400" b="1">
                      <a:solidFill>
                        <a:schemeClr val="bg1"/>
                      </a:solidFill>
                    </a:defRPr>
                  </a:pPr>
                  <a:endParaRPr lang="en-US"/>
                </a:p>
              </c:txPr>
              <c:showLegendKey val="0"/>
              <c:showVal val="1"/>
              <c:showCatName val="0"/>
              <c:showSerName val="0"/>
              <c:showPercent val="0"/>
              <c:showBubbleSize val="0"/>
            </c:dLbl>
            <c:dLbl>
              <c:idx val="1"/>
              <c:layout>
                <c:manualLayout>
                  <c:x val="5.6603773584905717E-2"/>
                  <c:y val="-0.17320261437908496"/>
                </c:manualLayout>
              </c:layout>
              <c:showLegendKey val="0"/>
              <c:showVal val="1"/>
              <c:showCatName val="0"/>
              <c:showSerName val="0"/>
              <c:showPercent val="0"/>
              <c:showBubbleSize val="0"/>
            </c:dLbl>
            <c:dLbl>
              <c:idx val="2"/>
              <c:layout>
                <c:manualLayout>
                  <c:x val="6.6037735849056603E-2"/>
                  <c:y val="-0.12745098039215685"/>
                </c:manualLayout>
              </c:layout>
              <c:showLegendKey val="0"/>
              <c:showVal val="1"/>
              <c:showCatName val="0"/>
              <c:showSerName val="0"/>
              <c:showPercent val="0"/>
              <c:showBubbleSize val="0"/>
            </c:dLbl>
            <c:dLbl>
              <c:idx val="3"/>
              <c:layout>
                <c:manualLayout>
                  <c:x val="8.4905660377358486E-2"/>
                  <c:y val="-0.12418300653594772"/>
                </c:manualLayout>
              </c:layout>
              <c:showLegendKey val="0"/>
              <c:showVal val="1"/>
              <c:showCatName val="0"/>
              <c:showSerName val="0"/>
              <c:showPercent val="0"/>
              <c:showBubbleSize val="0"/>
            </c:dLbl>
            <c:txPr>
              <a:bodyPr rot="0" vert="horz"/>
              <a:lstStyle/>
              <a:p>
                <a:pPr>
                  <a:defRPr sz="1400" b="1">
                    <a:solidFill>
                      <a:schemeClr val="tx1"/>
                    </a:solidFill>
                  </a:defRPr>
                </a:pPr>
                <a:endParaRPr lang="en-US"/>
              </a:p>
            </c:txPr>
            <c:showLegendKey val="0"/>
            <c:showVal val="1"/>
            <c:showCatName val="0"/>
            <c:showSerName val="0"/>
            <c:showPercent val="0"/>
            <c:showBubbleSize val="0"/>
            <c:showLeaderLines val="0"/>
          </c:dLbls>
          <c:cat>
            <c:numRef>
              <c:f>Sheet1!$A$2:$A$5</c:f>
              <c:numCache>
                <c:formatCode>General</c:formatCode>
                <c:ptCount val="4"/>
                <c:pt idx="0">
                  <c:v>2014</c:v>
                </c:pt>
                <c:pt idx="1">
                  <c:v>2015</c:v>
                </c:pt>
                <c:pt idx="2">
                  <c:v>2016</c:v>
                </c:pt>
                <c:pt idx="3">
                  <c:v>2017</c:v>
                </c:pt>
              </c:numCache>
            </c:numRef>
          </c:cat>
          <c:val>
            <c:numRef>
              <c:f>Sheet1!$B$2:$B$5</c:f>
              <c:numCache>
                <c:formatCode>General</c:formatCode>
                <c:ptCount val="4"/>
                <c:pt idx="0">
                  <c:v>18318.099999999999</c:v>
                </c:pt>
                <c:pt idx="1">
                  <c:v>3156.8</c:v>
                </c:pt>
                <c:pt idx="2">
                  <c:v>2443.5</c:v>
                </c:pt>
                <c:pt idx="3">
                  <c:v>1519.8</c:v>
                </c:pt>
              </c:numCache>
            </c:numRef>
          </c:val>
        </c:ser>
        <c:dLbls>
          <c:showLegendKey val="0"/>
          <c:showVal val="0"/>
          <c:showCatName val="0"/>
          <c:showSerName val="0"/>
          <c:showPercent val="0"/>
          <c:showBubbleSize val="0"/>
        </c:dLbls>
        <c:gapWidth val="150"/>
        <c:shape val="box"/>
        <c:axId val="71901952"/>
        <c:axId val="71903488"/>
        <c:axId val="0"/>
      </c:bar3DChart>
      <c:catAx>
        <c:axId val="71901952"/>
        <c:scaling>
          <c:orientation val="minMax"/>
        </c:scaling>
        <c:delete val="0"/>
        <c:axPos val="b"/>
        <c:numFmt formatCode="General" sourceLinked="1"/>
        <c:majorTickMark val="out"/>
        <c:minorTickMark val="none"/>
        <c:tickLblPos val="nextTo"/>
        <c:txPr>
          <a:bodyPr/>
          <a:lstStyle/>
          <a:p>
            <a:pPr>
              <a:defRPr sz="1400"/>
            </a:pPr>
            <a:endParaRPr lang="en-US"/>
          </a:p>
        </c:txPr>
        <c:crossAx val="71903488"/>
        <c:crosses val="autoZero"/>
        <c:auto val="1"/>
        <c:lblAlgn val="ctr"/>
        <c:lblOffset val="100"/>
        <c:noMultiLvlLbl val="0"/>
      </c:catAx>
      <c:valAx>
        <c:axId val="71903488"/>
        <c:scaling>
          <c:orientation val="minMax"/>
        </c:scaling>
        <c:delete val="0"/>
        <c:axPos val="l"/>
        <c:majorGridlines>
          <c:spPr>
            <a:ln>
              <a:noFill/>
            </a:ln>
          </c:spPr>
        </c:majorGridlines>
        <c:numFmt formatCode="General" sourceLinked="1"/>
        <c:majorTickMark val="out"/>
        <c:minorTickMark val="none"/>
        <c:tickLblPos val="nextTo"/>
        <c:txPr>
          <a:bodyPr/>
          <a:lstStyle/>
          <a:p>
            <a:pPr>
              <a:defRPr sz="1400"/>
            </a:pPr>
            <a:endParaRPr lang="en-US"/>
          </a:p>
        </c:txPr>
        <c:crossAx val="71901952"/>
        <c:crosses val="autoZero"/>
        <c:crossBetween val="between"/>
      </c:valAx>
    </c:plotArea>
    <c:plotVisOnly val="1"/>
    <c:dispBlanksAs val="gap"/>
    <c:showDLblsOverMax val="0"/>
  </c:chart>
  <c:txPr>
    <a:bodyPr/>
    <a:lstStyle/>
    <a:p>
      <a:pPr>
        <a:defRPr sz="1800"/>
      </a:pPr>
      <a:endParaRPr lang="en-US"/>
    </a:p>
  </c:txPr>
  <c:externalData r:id="rId1">
    <c:autoUpdate val="0"/>
  </c:externalData>
  <c:userShapes r:id="rId2"/>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overlay val="0"/>
      <c:txPr>
        <a:bodyPr/>
        <a:lstStyle/>
        <a:p>
          <a:pPr>
            <a:defRPr sz="1800"/>
          </a:pPr>
          <a:endParaRPr lang="en-US"/>
        </a:p>
      </c:txPr>
    </c:title>
    <c:autoTitleDeleted val="0"/>
    <c:view3D>
      <c:rotX val="15"/>
      <c:rotY val="20"/>
      <c:rAngAx val="1"/>
    </c:view3D>
    <c:floor>
      <c:thickness val="0"/>
    </c:floor>
    <c:sideWall>
      <c:thickness val="0"/>
    </c:sideWall>
    <c:backWall>
      <c:thickness val="0"/>
    </c:backWall>
    <c:plotArea>
      <c:layout/>
      <c:bar3DChart>
        <c:barDir val="col"/>
        <c:grouping val="stacked"/>
        <c:varyColors val="0"/>
        <c:ser>
          <c:idx val="0"/>
          <c:order val="0"/>
          <c:tx>
            <c:strRef>
              <c:f>Sheet1!$B$1</c:f>
              <c:strCache>
                <c:ptCount val="1"/>
                <c:pt idx="0">
                  <c:v>მოხმარება</c:v>
                </c:pt>
              </c:strCache>
            </c:strRef>
          </c:tx>
          <c:invertIfNegative val="0"/>
          <c:dLbls>
            <c:txPr>
              <a:bodyPr rot="-5400000" vert="horz"/>
              <a:lstStyle/>
              <a:p>
                <a:pPr>
                  <a:defRPr sz="1400" b="1">
                    <a:solidFill>
                      <a:schemeClr val="bg1"/>
                    </a:solidFill>
                  </a:defRPr>
                </a:pPr>
                <a:endParaRPr lang="en-US"/>
              </a:p>
            </c:txPr>
            <c:showLegendKey val="0"/>
            <c:showVal val="1"/>
            <c:showCatName val="0"/>
            <c:showSerName val="0"/>
            <c:showPercent val="0"/>
            <c:showBubbleSize val="0"/>
            <c:showLeaderLines val="0"/>
          </c:dLbls>
          <c:cat>
            <c:numRef>
              <c:f>Sheet1!$A$2:$A$5</c:f>
              <c:numCache>
                <c:formatCode>General</c:formatCode>
                <c:ptCount val="4"/>
                <c:pt idx="0">
                  <c:v>2014</c:v>
                </c:pt>
                <c:pt idx="1">
                  <c:v>2015</c:v>
                </c:pt>
                <c:pt idx="2">
                  <c:v>2016</c:v>
                </c:pt>
                <c:pt idx="3">
                  <c:v>2017</c:v>
                </c:pt>
              </c:numCache>
            </c:numRef>
          </c:cat>
          <c:val>
            <c:numRef>
              <c:f>Sheet1!$B$2:$B$5</c:f>
              <c:numCache>
                <c:formatCode>General</c:formatCode>
                <c:ptCount val="4"/>
                <c:pt idx="0">
                  <c:v>108637.2</c:v>
                </c:pt>
                <c:pt idx="1">
                  <c:v>67824.3</c:v>
                </c:pt>
                <c:pt idx="2">
                  <c:v>91687.5</c:v>
                </c:pt>
                <c:pt idx="3">
                  <c:v>48305.175000000003</c:v>
                </c:pt>
              </c:numCache>
            </c:numRef>
          </c:val>
        </c:ser>
        <c:dLbls>
          <c:showLegendKey val="0"/>
          <c:showVal val="0"/>
          <c:showCatName val="0"/>
          <c:showSerName val="0"/>
          <c:showPercent val="0"/>
          <c:showBubbleSize val="0"/>
        </c:dLbls>
        <c:gapWidth val="150"/>
        <c:shape val="box"/>
        <c:axId val="67462272"/>
        <c:axId val="67463808"/>
        <c:axId val="0"/>
      </c:bar3DChart>
      <c:catAx>
        <c:axId val="67462272"/>
        <c:scaling>
          <c:orientation val="minMax"/>
        </c:scaling>
        <c:delete val="0"/>
        <c:axPos val="b"/>
        <c:numFmt formatCode="General" sourceLinked="1"/>
        <c:majorTickMark val="out"/>
        <c:minorTickMark val="none"/>
        <c:tickLblPos val="nextTo"/>
        <c:txPr>
          <a:bodyPr/>
          <a:lstStyle/>
          <a:p>
            <a:pPr>
              <a:defRPr sz="1400"/>
            </a:pPr>
            <a:endParaRPr lang="en-US"/>
          </a:p>
        </c:txPr>
        <c:crossAx val="67463808"/>
        <c:crosses val="autoZero"/>
        <c:auto val="1"/>
        <c:lblAlgn val="ctr"/>
        <c:lblOffset val="100"/>
        <c:noMultiLvlLbl val="0"/>
      </c:catAx>
      <c:valAx>
        <c:axId val="67463808"/>
        <c:scaling>
          <c:orientation val="minMax"/>
        </c:scaling>
        <c:delete val="0"/>
        <c:axPos val="l"/>
        <c:majorGridlines>
          <c:spPr>
            <a:ln>
              <a:noFill/>
            </a:ln>
          </c:spPr>
        </c:majorGridlines>
        <c:numFmt formatCode="General" sourceLinked="1"/>
        <c:majorTickMark val="out"/>
        <c:minorTickMark val="none"/>
        <c:tickLblPos val="nextTo"/>
        <c:txPr>
          <a:bodyPr/>
          <a:lstStyle/>
          <a:p>
            <a:pPr>
              <a:defRPr sz="1400"/>
            </a:pPr>
            <a:endParaRPr lang="en-US"/>
          </a:p>
        </c:txPr>
        <c:crossAx val="67462272"/>
        <c:crosses val="autoZero"/>
        <c:crossBetween val="between"/>
      </c:valAx>
    </c:plotArea>
    <c:plotVisOnly val="1"/>
    <c:dispBlanksAs val="gap"/>
    <c:showDLblsOverMax val="0"/>
  </c:chart>
  <c:txPr>
    <a:bodyPr/>
    <a:lstStyle/>
    <a:p>
      <a:pPr>
        <a:defRPr sz="1800"/>
      </a:pPr>
      <a:endParaRPr lang="en-US"/>
    </a:p>
  </c:txPr>
  <c:externalData r:id="rId1">
    <c:autoUpdate val="0"/>
  </c:externalData>
  <c:userShapes r:id="rId2"/>
</c:chartSpace>
</file>

<file path=ppt/charts/chart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overlay val="0"/>
      <c:txPr>
        <a:bodyPr/>
        <a:lstStyle/>
        <a:p>
          <a:pPr>
            <a:defRPr sz="1800"/>
          </a:pPr>
          <a:endParaRPr lang="en-US"/>
        </a:p>
      </c:txPr>
    </c:title>
    <c:autoTitleDeleted val="0"/>
    <c:view3D>
      <c:rotX val="15"/>
      <c:rotY val="20"/>
      <c:rAngAx val="1"/>
    </c:view3D>
    <c:floor>
      <c:thickness val="0"/>
    </c:floor>
    <c:sideWall>
      <c:thickness val="0"/>
    </c:sideWall>
    <c:backWall>
      <c:thickness val="0"/>
    </c:backWall>
    <c:plotArea>
      <c:layout/>
      <c:bar3DChart>
        <c:barDir val="col"/>
        <c:grouping val="stacked"/>
        <c:varyColors val="0"/>
        <c:ser>
          <c:idx val="0"/>
          <c:order val="0"/>
          <c:tx>
            <c:strRef>
              <c:f>Sheet1!$B$1</c:f>
              <c:strCache>
                <c:ptCount val="1"/>
                <c:pt idx="0">
                  <c:v>იმპორტი</c:v>
                </c:pt>
              </c:strCache>
            </c:strRef>
          </c:tx>
          <c:invertIfNegative val="0"/>
          <c:dLbls>
            <c:dLbl>
              <c:idx val="3"/>
              <c:layout>
                <c:manualLayout>
                  <c:x val="3.4590947357995346E-2"/>
                  <c:y val="-0.18954248366013071"/>
                </c:manualLayout>
              </c:layout>
              <c:tx>
                <c:rich>
                  <a:bodyPr rot="-5400000" vert="horz"/>
                  <a:lstStyle/>
                  <a:p>
                    <a:pPr>
                      <a:defRPr sz="1200" b="1">
                        <a:solidFill>
                          <a:schemeClr val="tx1"/>
                        </a:solidFill>
                      </a:defRPr>
                    </a:pPr>
                    <a:r>
                      <a:rPr lang="ka-GE" smtClean="0">
                        <a:solidFill>
                          <a:schemeClr val="tx1"/>
                        </a:solidFill>
                      </a:rPr>
                      <a:t>236955,1</a:t>
                    </a:r>
                    <a:endParaRPr lang="en-US" dirty="0">
                      <a:solidFill>
                        <a:schemeClr val="tx1"/>
                      </a:solidFill>
                    </a:endParaRPr>
                  </a:p>
                </c:rich>
              </c:tx>
              <c:spPr/>
              <c:showLegendKey val="0"/>
              <c:showVal val="1"/>
              <c:showCatName val="0"/>
              <c:showSerName val="0"/>
              <c:showPercent val="0"/>
              <c:showBubbleSize val="0"/>
            </c:dLbl>
            <c:txPr>
              <a:bodyPr rot="-5400000" vert="horz"/>
              <a:lstStyle/>
              <a:p>
                <a:pPr>
                  <a:defRPr sz="1200" b="1">
                    <a:solidFill>
                      <a:schemeClr val="bg1"/>
                    </a:solidFill>
                  </a:defRPr>
                </a:pPr>
                <a:endParaRPr lang="en-US"/>
              </a:p>
            </c:txPr>
            <c:showLegendKey val="0"/>
            <c:showVal val="1"/>
            <c:showCatName val="0"/>
            <c:showSerName val="0"/>
            <c:showPercent val="0"/>
            <c:showBubbleSize val="0"/>
            <c:showLeaderLines val="0"/>
          </c:dLbls>
          <c:cat>
            <c:numRef>
              <c:f>Sheet1!$A$2:$A$5</c:f>
              <c:numCache>
                <c:formatCode>General</c:formatCode>
                <c:ptCount val="4"/>
                <c:pt idx="0">
                  <c:v>2014</c:v>
                </c:pt>
                <c:pt idx="1">
                  <c:v>2015</c:v>
                </c:pt>
                <c:pt idx="2">
                  <c:v>2016</c:v>
                </c:pt>
                <c:pt idx="3">
                  <c:v>2017</c:v>
                </c:pt>
              </c:numCache>
            </c:numRef>
          </c:cat>
          <c:val>
            <c:numRef>
              <c:f>Sheet1!$B$2:$B$5</c:f>
              <c:numCache>
                <c:formatCode>General</c:formatCode>
                <c:ptCount val="4"/>
                <c:pt idx="0">
                  <c:v>1481196</c:v>
                </c:pt>
                <c:pt idx="1">
                  <c:v>1961239.6</c:v>
                </c:pt>
                <c:pt idx="2">
                  <c:v>1720560</c:v>
                </c:pt>
                <c:pt idx="3">
                  <c:v>236955.1</c:v>
                </c:pt>
              </c:numCache>
            </c:numRef>
          </c:val>
        </c:ser>
        <c:ser>
          <c:idx val="1"/>
          <c:order val="1"/>
          <c:tx>
            <c:strRef>
              <c:f>Sheet1!$C$1</c:f>
              <c:strCache>
                <c:ptCount val="1"/>
                <c:pt idx="0">
                  <c:v>Series 3</c:v>
                </c:pt>
              </c:strCache>
            </c:strRef>
          </c:tx>
          <c:invertIfNegative val="0"/>
          <c:cat>
            <c:numRef>
              <c:f>Sheet1!$A$2:$A$5</c:f>
              <c:numCache>
                <c:formatCode>General</c:formatCode>
                <c:ptCount val="4"/>
                <c:pt idx="0">
                  <c:v>2014</c:v>
                </c:pt>
                <c:pt idx="1">
                  <c:v>2015</c:v>
                </c:pt>
                <c:pt idx="2">
                  <c:v>2016</c:v>
                </c:pt>
                <c:pt idx="3">
                  <c:v>2017</c:v>
                </c:pt>
              </c:numCache>
            </c:numRef>
          </c:cat>
          <c:val>
            <c:numRef>
              <c:f>Sheet1!$C$2:$C$5</c:f>
            </c:numRef>
          </c:val>
        </c:ser>
        <c:dLbls>
          <c:showLegendKey val="0"/>
          <c:showVal val="0"/>
          <c:showCatName val="0"/>
          <c:showSerName val="0"/>
          <c:showPercent val="0"/>
          <c:showBubbleSize val="0"/>
        </c:dLbls>
        <c:gapWidth val="150"/>
        <c:shape val="box"/>
        <c:axId val="69941888"/>
        <c:axId val="69943680"/>
        <c:axId val="0"/>
      </c:bar3DChart>
      <c:catAx>
        <c:axId val="69941888"/>
        <c:scaling>
          <c:orientation val="minMax"/>
        </c:scaling>
        <c:delete val="0"/>
        <c:axPos val="b"/>
        <c:numFmt formatCode="General" sourceLinked="1"/>
        <c:majorTickMark val="out"/>
        <c:minorTickMark val="none"/>
        <c:tickLblPos val="nextTo"/>
        <c:txPr>
          <a:bodyPr/>
          <a:lstStyle/>
          <a:p>
            <a:pPr>
              <a:defRPr sz="1400"/>
            </a:pPr>
            <a:endParaRPr lang="en-US"/>
          </a:p>
        </c:txPr>
        <c:crossAx val="69943680"/>
        <c:crosses val="autoZero"/>
        <c:auto val="1"/>
        <c:lblAlgn val="ctr"/>
        <c:lblOffset val="100"/>
        <c:noMultiLvlLbl val="0"/>
      </c:catAx>
      <c:valAx>
        <c:axId val="69943680"/>
        <c:scaling>
          <c:orientation val="minMax"/>
        </c:scaling>
        <c:delete val="0"/>
        <c:axPos val="l"/>
        <c:majorGridlines>
          <c:spPr>
            <a:ln>
              <a:noFill/>
            </a:ln>
          </c:spPr>
        </c:majorGridlines>
        <c:numFmt formatCode="General" sourceLinked="1"/>
        <c:majorTickMark val="out"/>
        <c:minorTickMark val="none"/>
        <c:tickLblPos val="nextTo"/>
        <c:txPr>
          <a:bodyPr/>
          <a:lstStyle/>
          <a:p>
            <a:pPr>
              <a:defRPr sz="1400"/>
            </a:pPr>
            <a:endParaRPr lang="en-US"/>
          </a:p>
        </c:txPr>
        <c:crossAx val="69941888"/>
        <c:crosses val="autoZero"/>
        <c:crossBetween val="between"/>
      </c:valAx>
    </c:plotArea>
    <c:plotVisOnly val="1"/>
    <c:dispBlanksAs val="gap"/>
    <c:showDLblsOverMax val="0"/>
  </c:chart>
  <c:txPr>
    <a:bodyPr/>
    <a:lstStyle/>
    <a:p>
      <a:pPr>
        <a:defRPr sz="1800"/>
      </a:pPr>
      <a:endParaRPr lang="en-US"/>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overlay val="0"/>
      <c:txPr>
        <a:bodyPr/>
        <a:lstStyle/>
        <a:p>
          <a:pPr>
            <a:defRPr sz="1800"/>
          </a:pPr>
          <a:endParaRPr lang="en-US"/>
        </a:p>
      </c:txPr>
    </c:title>
    <c:autoTitleDeleted val="0"/>
    <c:view3D>
      <c:rotX val="15"/>
      <c:rotY val="20"/>
      <c:rAngAx val="1"/>
    </c:view3D>
    <c:floor>
      <c:thickness val="0"/>
    </c:floor>
    <c:sideWall>
      <c:thickness val="0"/>
    </c:sideWall>
    <c:backWall>
      <c:thickness val="0"/>
      <c:spPr>
        <a:noFill/>
        <a:ln w="25400">
          <a:noFill/>
        </a:ln>
      </c:spPr>
    </c:backWall>
    <c:plotArea>
      <c:layout/>
      <c:bar3DChart>
        <c:barDir val="col"/>
        <c:grouping val="stacked"/>
        <c:varyColors val="0"/>
        <c:ser>
          <c:idx val="0"/>
          <c:order val="0"/>
          <c:tx>
            <c:strRef>
              <c:f>Sheet1!$B$1</c:f>
              <c:strCache>
                <c:ptCount val="1"/>
                <c:pt idx="0">
                  <c:v>მოხმარება</c:v>
                </c:pt>
              </c:strCache>
            </c:strRef>
          </c:tx>
          <c:invertIfNegative val="0"/>
          <c:dLbls>
            <c:txPr>
              <a:bodyPr rot="-5400000" vert="horz"/>
              <a:lstStyle/>
              <a:p>
                <a:pPr>
                  <a:defRPr sz="1400" b="1">
                    <a:solidFill>
                      <a:schemeClr val="bg1"/>
                    </a:solidFill>
                  </a:defRPr>
                </a:pPr>
                <a:endParaRPr lang="en-US"/>
              </a:p>
            </c:txPr>
            <c:showLegendKey val="0"/>
            <c:showVal val="1"/>
            <c:showCatName val="0"/>
            <c:showSerName val="0"/>
            <c:showPercent val="0"/>
            <c:showBubbleSize val="0"/>
            <c:showLeaderLines val="0"/>
          </c:dLbls>
          <c:cat>
            <c:numRef>
              <c:f>Sheet1!$A$2:$A$5</c:f>
              <c:numCache>
                <c:formatCode>General</c:formatCode>
                <c:ptCount val="4"/>
                <c:pt idx="0">
                  <c:v>2014</c:v>
                </c:pt>
                <c:pt idx="1">
                  <c:v>2015</c:v>
                </c:pt>
                <c:pt idx="2">
                  <c:v>2016</c:v>
                </c:pt>
                <c:pt idx="3">
                  <c:v>2017</c:v>
                </c:pt>
              </c:numCache>
            </c:numRef>
          </c:cat>
          <c:val>
            <c:numRef>
              <c:f>Sheet1!$B$2:$B$5</c:f>
              <c:numCache>
                <c:formatCode>General</c:formatCode>
                <c:ptCount val="4"/>
                <c:pt idx="0">
                  <c:v>1822503.7</c:v>
                </c:pt>
                <c:pt idx="1">
                  <c:v>1410646.9</c:v>
                </c:pt>
                <c:pt idx="2">
                  <c:v>1372506.3</c:v>
                </c:pt>
                <c:pt idx="3">
                  <c:v>1259714.2</c:v>
                </c:pt>
              </c:numCache>
            </c:numRef>
          </c:val>
        </c:ser>
        <c:dLbls>
          <c:showLegendKey val="0"/>
          <c:showVal val="0"/>
          <c:showCatName val="0"/>
          <c:showSerName val="0"/>
          <c:showPercent val="0"/>
          <c:showBubbleSize val="0"/>
        </c:dLbls>
        <c:gapWidth val="150"/>
        <c:shape val="box"/>
        <c:axId val="69968640"/>
        <c:axId val="69970176"/>
        <c:axId val="0"/>
      </c:bar3DChart>
      <c:catAx>
        <c:axId val="69968640"/>
        <c:scaling>
          <c:orientation val="minMax"/>
        </c:scaling>
        <c:delete val="0"/>
        <c:axPos val="b"/>
        <c:numFmt formatCode="General" sourceLinked="1"/>
        <c:majorTickMark val="out"/>
        <c:minorTickMark val="none"/>
        <c:tickLblPos val="nextTo"/>
        <c:txPr>
          <a:bodyPr/>
          <a:lstStyle/>
          <a:p>
            <a:pPr>
              <a:defRPr sz="1400"/>
            </a:pPr>
            <a:endParaRPr lang="en-US"/>
          </a:p>
        </c:txPr>
        <c:crossAx val="69970176"/>
        <c:crosses val="autoZero"/>
        <c:auto val="1"/>
        <c:lblAlgn val="ctr"/>
        <c:lblOffset val="100"/>
        <c:noMultiLvlLbl val="0"/>
      </c:catAx>
      <c:valAx>
        <c:axId val="69970176"/>
        <c:scaling>
          <c:orientation val="minMax"/>
        </c:scaling>
        <c:delete val="0"/>
        <c:axPos val="l"/>
        <c:majorGridlines>
          <c:spPr>
            <a:ln>
              <a:noFill/>
            </a:ln>
          </c:spPr>
        </c:majorGridlines>
        <c:numFmt formatCode="General" sourceLinked="1"/>
        <c:majorTickMark val="out"/>
        <c:minorTickMark val="none"/>
        <c:tickLblPos val="nextTo"/>
        <c:txPr>
          <a:bodyPr/>
          <a:lstStyle/>
          <a:p>
            <a:pPr>
              <a:defRPr sz="1400"/>
            </a:pPr>
            <a:endParaRPr lang="en-US"/>
          </a:p>
        </c:txPr>
        <c:crossAx val="69968640"/>
        <c:crosses val="autoZero"/>
        <c:crossBetween val="between"/>
      </c:valAx>
    </c:plotArea>
    <c:plotVisOnly val="1"/>
    <c:dispBlanksAs val="gap"/>
    <c:showDLblsOverMax val="0"/>
  </c:chart>
  <c:txPr>
    <a:bodyPr/>
    <a:lstStyle/>
    <a:p>
      <a:pPr>
        <a:defRPr sz="1800"/>
      </a:pPr>
      <a:endParaRPr lang="en-US"/>
    </a:p>
  </c:txPr>
  <c:externalData r:id="rId1">
    <c:autoUpdate val="0"/>
  </c:externalData>
  <c:userShapes r:id="rId2"/>
</c:chartSpace>
</file>

<file path=ppt/charts/chart5.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overlay val="0"/>
      <c:txPr>
        <a:bodyPr/>
        <a:lstStyle/>
        <a:p>
          <a:pPr>
            <a:defRPr sz="1800"/>
          </a:pPr>
          <a:endParaRPr lang="en-US"/>
        </a:p>
      </c:txPr>
    </c:title>
    <c:autoTitleDeleted val="0"/>
    <c:view3D>
      <c:rotX val="15"/>
      <c:rotY val="20"/>
      <c:rAngAx val="1"/>
    </c:view3D>
    <c:floor>
      <c:thickness val="0"/>
    </c:floor>
    <c:sideWall>
      <c:thickness val="0"/>
    </c:sideWall>
    <c:backWall>
      <c:thickness val="0"/>
    </c:backWall>
    <c:plotArea>
      <c:layout/>
      <c:bar3DChart>
        <c:barDir val="col"/>
        <c:grouping val="stacked"/>
        <c:varyColors val="0"/>
        <c:ser>
          <c:idx val="0"/>
          <c:order val="0"/>
          <c:tx>
            <c:strRef>
              <c:f>Sheet1!$B$1</c:f>
              <c:strCache>
                <c:ptCount val="1"/>
                <c:pt idx="0">
                  <c:v>იმპორტი</c:v>
                </c:pt>
              </c:strCache>
            </c:strRef>
          </c:tx>
          <c:invertIfNegative val="0"/>
          <c:dLbls>
            <c:txPr>
              <a:bodyPr rot="-5400000" vert="horz"/>
              <a:lstStyle/>
              <a:p>
                <a:pPr>
                  <a:defRPr sz="1400" b="1">
                    <a:solidFill>
                      <a:schemeClr val="bg1"/>
                    </a:solidFill>
                  </a:defRPr>
                </a:pPr>
                <a:endParaRPr lang="en-US"/>
              </a:p>
            </c:txPr>
            <c:showLegendKey val="0"/>
            <c:showVal val="1"/>
            <c:showCatName val="0"/>
            <c:showSerName val="0"/>
            <c:showPercent val="0"/>
            <c:showBubbleSize val="0"/>
            <c:showLeaderLines val="0"/>
          </c:dLbls>
          <c:cat>
            <c:numRef>
              <c:f>Sheet1!$A$2:$A$5</c:f>
              <c:numCache>
                <c:formatCode>General</c:formatCode>
                <c:ptCount val="4"/>
                <c:pt idx="0">
                  <c:v>2014</c:v>
                </c:pt>
                <c:pt idx="1">
                  <c:v>2015</c:v>
                </c:pt>
                <c:pt idx="2">
                  <c:v>2016</c:v>
                </c:pt>
                <c:pt idx="3">
                  <c:v>2017</c:v>
                </c:pt>
              </c:numCache>
            </c:numRef>
          </c:cat>
          <c:val>
            <c:numRef>
              <c:f>Sheet1!$B$2:$B$5</c:f>
              <c:numCache>
                <c:formatCode>General</c:formatCode>
                <c:ptCount val="4"/>
                <c:pt idx="0">
                  <c:v>2795.5</c:v>
                </c:pt>
                <c:pt idx="1">
                  <c:v>2450</c:v>
                </c:pt>
                <c:pt idx="2">
                  <c:v>629.9</c:v>
                </c:pt>
                <c:pt idx="3">
                  <c:v>1050</c:v>
                </c:pt>
              </c:numCache>
            </c:numRef>
          </c:val>
        </c:ser>
        <c:ser>
          <c:idx val="1"/>
          <c:order val="1"/>
          <c:tx>
            <c:strRef>
              <c:f>Sheet1!$C$1</c:f>
              <c:strCache>
                <c:ptCount val="1"/>
                <c:pt idx="0">
                  <c:v>Series 3</c:v>
                </c:pt>
              </c:strCache>
            </c:strRef>
          </c:tx>
          <c:invertIfNegative val="0"/>
          <c:cat>
            <c:numRef>
              <c:f>Sheet1!$A$2:$A$5</c:f>
              <c:numCache>
                <c:formatCode>General</c:formatCode>
                <c:ptCount val="4"/>
                <c:pt idx="0">
                  <c:v>2014</c:v>
                </c:pt>
                <c:pt idx="1">
                  <c:v>2015</c:v>
                </c:pt>
                <c:pt idx="2">
                  <c:v>2016</c:v>
                </c:pt>
                <c:pt idx="3">
                  <c:v>2017</c:v>
                </c:pt>
              </c:numCache>
            </c:numRef>
          </c:cat>
          <c:val>
            <c:numRef>
              <c:f>Sheet1!$C$2:$C$5</c:f>
            </c:numRef>
          </c:val>
        </c:ser>
        <c:dLbls>
          <c:showLegendKey val="0"/>
          <c:showVal val="0"/>
          <c:showCatName val="0"/>
          <c:showSerName val="0"/>
          <c:showPercent val="0"/>
          <c:showBubbleSize val="0"/>
        </c:dLbls>
        <c:gapWidth val="150"/>
        <c:shape val="box"/>
        <c:axId val="71108096"/>
        <c:axId val="71109632"/>
        <c:axId val="0"/>
      </c:bar3DChart>
      <c:catAx>
        <c:axId val="71108096"/>
        <c:scaling>
          <c:orientation val="minMax"/>
        </c:scaling>
        <c:delete val="0"/>
        <c:axPos val="b"/>
        <c:numFmt formatCode="General" sourceLinked="1"/>
        <c:majorTickMark val="out"/>
        <c:minorTickMark val="none"/>
        <c:tickLblPos val="nextTo"/>
        <c:txPr>
          <a:bodyPr/>
          <a:lstStyle/>
          <a:p>
            <a:pPr>
              <a:defRPr sz="1400"/>
            </a:pPr>
            <a:endParaRPr lang="en-US"/>
          </a:p>
        </c:txPr>
        <c:crossAx val="71109632"/>
        <c:crosses val="autoZero"/>
        <c:auto val="1"/>
        <c:lblAlgn val="ctr"/>
        <c:lblOffset val="100"/>
        <c:noMultiLvlLbl val="0"/>
      </c:catAx>
      <c:valAx>
        <c:axId val="71109632"/>
        <c:scaling>
          <c:orientation val="minMax"/>
        </c:scaling>
        <c:delete val="0"/>
        <c:axPos val="l"/>
        <c:majorGridlines>
          <c:spPr>
            <a:ln>
              <a:noFill/>
            </a:ln>
          </c:spPr>
        </c:majorGridlines>
        <c:numFmt formatCode="General" sourceLinked="1"/>
        <c:majorTickMark val="out"/>
        <c:minorTickMark val="none"/>
        <c:tickLblPos val="nextTo"/>
        <c:txPr>
          <a:bodyPr/>
          <a:lstStyle/>
          <a:p>
            <a:pPr>
              <a:defRPr sz="1400"/>
            </a:pPr>
            <a:endParaRPr lang="en-US"/>
          </a:p>
        </c:txPr>
        <c:crossAx val="71108096"/>
        <c:crosses val="autoZero"/>
        <c:crossBetween val="between"/>
      </c:valAx>
    </c:plotArea>
    <c:plotVisOnly val="1"/>
    <c:dispBlanksAs val="gap"/>
    <c:showDLblsOverMax val="0"/>
  </c:chart>
  <c:txPr>
    <a:bodyPr/>
    <a:lstStyle/>
    <a:p>
      <a:pPr>
        <a:defRPr sz="1800"/>
      </a:pPr>
      <a:endParaRPr lang="en-US"/>
    </a:p>
  </c:txPr>
  <c:externalData r:id="rId1">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overlay val="0"/>
      <c:txPr>
        <a:bodyPr/>
        <a:lstStyle/>
        <a:p>
          <a:pPr>
            <a:defRPr sz="1800"/>
          </a:pPr>
          <a:endParaRPr lang="en-US"/>
        </a:p>
      </c:txPr>
    </c:title>
    <c:autoTitleDeleted val="0"/>
    <c:view3D>
      <c:rotX val="15"/>
      <c:rotY val="20"/>
      <c:rAngAx val="1"/>
    </c:view3D>
    <c:floor>
      <c:thickness val="0"/>
    </c:floor>
    <c:sideWall>
      <c:thickness val="0"/>
      <c:spPr>
        <a:noFill/>
        <a:ln w="25400">
          <a:noFill/>
        </a:ln>
      </c:spPr>
    </c:sideWall>
    <c:backWall>
      <c:thickness val="0"/>
      <c:spPr>
        <a:noFill/>
        <a:ln w="25400">
          <a:noFill/>
        </a:ln>
      </c:spPr>
    </c:backWall>
    <c:plotArea>
      <c:layout/>
      <c:bar3DChart>
        <c:barDir val="col"/>
        <c:grouping val="stacked"/>
        <c:varyColors val="0"/>
        <c:ser>
          <c:idx val="0"/>
          <c:order val="0"/>
          <c:tx>
            <c:strRef>
              <c:f>Sheet1!$B$1</c:f>
              <c:strCache>
                <c:ptCount val="1"/>
                <c:pt idx="0">
                  <c:v>მოხმარება</c:v>
                </c:pt>
              </c:strCache>
            </c:strRef>
          </c:tx>
          <c:invertIfNegative val="0"/>
          <c:dLbls>
            <c:dLbl>
              <c:idx val="3"/>
              <c:layout>
                <c:manualLayout>
                  <c:x val="7.8616352201257858E-2"/>
                  <c:y val="-9.1503267973856203E-2"/>
                </c:manualLayout>
              </c:layout>
              <c:spPr/>
              <c:txPr>
                <a:bodyPr rot="0" vert="horz"/>
                <a:lstStyle/>
                <a:p>
                  <a:pPr>
                    <a:defRPr sz="1400" b="1">
                      <a:solidFill>
                        <a:schemeClr val="tx1"/>
                      </a:solidFill>
                    </a:defRPr>
                  </a:pPr>
                  <a:endParaRPr lang="en-US"/>
                </a:p>
              </c:txPr>
              <c:showLegendKey val="0"/>
              <c:showVal val="1"/>
              <c:showCatName val="0"/>
              <c:showSerName val="0"/>
              <c:showPercent val="0"/>
              <c:showBubbleSize val="0"/>
            </c:dLbl>
            <c:txPr>
              <a:bodyPr rot="-5400000" vert="horz"/>
              <a:lstStyle/>
              <a:p>
                <a:pPr>
                  <a:defRPr sz="1400" b="1">
                    <a:solidFill>
                      <a:schemeClr val="bg1"/>
                    </a:solidFill>
                  </a:defRPr>
                </a:pPr>
                <a:endParaRPr lang="en-US"/>
              </a:p>
            </c:txPr>
            <c:showLegendKey val="0"/>
            <c:showVal val="1"/>
            <c:showCatName val="0"/>
            <c:showSerName val="0"/>
            <c:showPercent val="0"/>
            <c:showBubbleSize val="0"/>
            <c:showLeaderLines val="0"/>
          </c:dLbls>
          <c:cat>
            <c:numRef>
              <c:f>Sheet1!$A$2:$A$5</c:f>
              <c:numCache>
                <c:formatCode>General</c:formatCode>
                <c:ptCount val="4"/>
                <c:pt idx="0">
                  <c:v>2014</c:v>
                </c:pt>
                <c:pt idx="1">
                  <c:v>2015</c:v>
                </c:pt>
                <c:pt idx="2">
                  <c:v>2016</c:v>
                </c:pt>
                <c:pt idx="3">
                  <c:v>2017</c:v>
                </c:pt>
              </c:numCache>
            </c:numRef>
          </c:cat>
          <c:val>
            <c:numRef>
              <c:f>Sheet1!$B$2:$B$5</c:f>
              <c:numCache>
                <c:formatCode>General</c:formatCode>
                <c:ptCount val="4"/>
                <c:pt idx="0">
                  <c:v>2305.5</c:v>
                </c:pt>
                <c:pt idx="1">
                  <c:v>2152.5</c:v>
                </c:pt>
                <c:pt idx="2">
                  <c:v>1500.5</c:v>
                </c:pt>
                <c:pt idx="3">
                  <c:v>36.54</c:v>
                </c:pt>
              </c:numCache>
            </c:numRef>
          </c:val>
        </c:ser>
        <c:dLbls>
          <c:showLegendKey val="0"/>
          <c:showVal val="0"/>
          <c:showCatName val="0"/>
          <c:showSerName val="0"/>
          <c:showPercent val="0"/>
          <c:showBubbleSize val="0"/>
        </c:dLbls>
        <c:gapWidth val="150"/>
        <c:shape val="box"/>
        <c:axId val="71147520"/>
        <c:axId val="71149056"/>
        <c:axId val="0"/>
      </c:bar3DChart>
      <c:catAx>
        <c:axId val="71147520"/>
        <c:scaling>
          <c:orientation val="minMax"/>
        </c:scaling>
        <c:delete val="0"/>
        <c:axPos val="b"/>
        <c:numFmt formatCode="General" sourceLinked="1"/>
        <c:majorTickMark val="out"/>
        <c:minorTickMark val="none"/>
        <c:tickLblPos val="nextTo"/>
        <c:txPr>
          <a:bodyPr/>
          <a:lstStyle/>
          <a:p>
            <a:pPr>
              <a:defRPr sz="1400"/>
            </a:pPr>
            <a:endParaRPr lang="en-US"/>
          </a:p>
        </c:txPr>
        <c:crossAx val="71149056"/>
        <c:crosses val="autoZero"/>
        <c:auto val="1"/>
        <c:lblAlgn val="ctr"/>
        <c:lblOffset val="100"/>
        <c:noMultiLvlLbl val="0"/>
      </c:catAx>
      <c:valAx>
        <c:axId val="71149056"/>
        <c:scaling>
          <c:orientation val="minMax"/>
        </c:scaling>
        <c:delete val="0"/>
        <c:axPos val="l"/>
        <c:majorGridlines>
          <c:spPr>
            <a:ln>
              <a:noFill/>
            </a:ln>
          </c:spPr>
        </c:majorGridlines>
        <c:numFmt formatCode="General" sourceLinked="1"/>
        <c:majorTickMark val="out"/>
        <c:minorTickMark val="none"/>
        <c:tickLblPos val="nextTo"/>
        <c:txPr>
          <a:bodyPr/>
          <a:lstStyle/>
          <a:p>
            <a:pPr>
              <a:defRPr sz="1400"/>
            </a:pPr>
            <a:endParaRPr lang="en-US"/>
          </a:p>
        </c:txPr>
        <c:crossAx val="71147520"/>
        <c:crosses val="autoZero"/>
        <c:crossBetween val="between"/>
      </c:valAx>
    </c:plotArea>
    <c:plotVisOnly val="1"/>
    <c:dispBlanksAs val="gap"/>
    <c:showDLblsOverMax val="0"/>
  </c:chart>
  <c:txPr>
    <a:bodyPr/>
    <a:lstStyle/>
    <a:p>
      <a:pPr>
        <a:defRPr sz="1800"/>
      </a:pPr>
      <a:endParaRPr lang="en-US"/>
    </a:p>
  </c:txPr>
  <c:externalData r:id="rId1">
    <c:autoUpdate val="0"/>
  </c:externalData>
  <c:userShapes r:id="rId2"/>
</c:chartSpace>
</file>

<file path=ppt/charts/chart7.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overlay val="0"/>
      <c:txPr>
        <a:bodyPr/>
        <a:lstStyle/>
        <a:p>
          <a:pPr>
            <a:defRPr sz="1800"/>
          </a:pPr>
          <a:endParaRPr lang="en-US"/>
        </a:p>
      </c:txPr>
    </c:title>
    <c:autoTitleDeleted val="0"/>
    <c:view3D>
      <c:rotX val="15"/>
      <c:rotY val="20"/>
      <c:rAngAx val="1"/>
    </c:view3D>
    <c:floor>
      <c:thickness val="0"/>
    </c:floor>
    <c:sideWall>
      <c:thickness val="0"/>
    </c:sideWall>
    <c:backWall>
      <c:thickness val="0"/>
    </c:backWall>
    <c:plotArea>
      <c:layout/>
      <c:bar3DChart>
        <c:barDir val="col"/>
        <c:grouping val="stacked"/>
        <c:varyColors val="0"/>
        <c:ser>
          <c:idx val="0"/>
          <c:order val="0"/>
          <c:tx>
            <c:strRef>
              <c:f>Sheet1!$B$1</c:f>
              <c:strCache>
                <c:ptCount val="1"/>
                <c:pt idx="0">
                  <c:v>იმპორტი</c:v>
                </c:pt>
              </c:strCache>
            </c:strRef>
          </c:tx>
          <c:invertIfNegative val="0"/>
          <c:dLbls>
            <c:dLbl>
              <c:idx val="0"/>
              <c:spPr/>
              <c:txPr>
                <a:bodyPr rot="-5400000" vert="horz"/>
                <a:lstStyle/>
                <a:p>
                  <a:pPr>
                    <a:defRPr sz="1400" b="1">
                      <a:solidFill>
                        <a:schemeClr val="bg1"/>
                      </a:solidFill>
                    </a:defRPr>
                  </a:pPr>
                  <a:endParaRPr lang="en-US"/>
                </a:p>
              </c:txPr>
              <c:showLegendKey val="0"/>
              <c:showVal val="1"/>
              <c:showCatName val="0"/>
              <c:showSerName val="0"/>
              <c:showPercent val="0"/>
              <c:showBubbleSize val="0"/>
            </c:dLbl>
            <c:dLbl>
              <c:idx val="1"/>
              <c:layout>
                <c:manualLayout>
                  <c:x val="8.1760758678750059E-2"/>
                  <c:y val="-0.1437908496732026"/>
                </c:manualLayout>
              </c:layout>
              <c:showLegendKey val="0"/>
              <c:showVal val="1"/>
              <c:showCatName val="0"/>
              <c:showSerName val="0"/>
              <c:showPercent val="0"/>
              <c:showBubbleSize val="0"/>
            </c:dLbl>
            <c:dLbl>
              <c:idx val="2"/>
              <c:layout>
                <c:manualLayout>
                  <c:x val="4.716981132075472E-2"/>
                  <c:y val="-9.1503267973856203E-2"/>
                </c:manualLayout>
              </c:layout>
              <c:showLegendKey val="0"/>
              <c:showVal val="1"/>
              <c:showCatName val="0"/>
              <c:showSerName val="0"/>
              <c:showPercent val="0"/>
              <c:showBubbleSize val="0"/>
            </c:dLbl>
            <c:dLbl>
              <c:idx val="3"/>
              <c:layout>
                <c:manualLayout>
                  <c:x val="6.6037735849056603E-2"/>
                  <c:y val="-0.10457516339869281"/>
                </c:manualLayout>
              </c:layout>
              <c:showLegendKey val="0"/>
              <c:showVal val="1"/>
              <c:showCatName val="0"/>
              <c:showSerName val="0"/>
              <c:showPercent val="0"/>
              <c:showBubbleSize val="0"/>
            </c:dLbl>
            <c:txPr>
              <a:bodyPr/>
              <a:lstStyle/>
              <a:p>
                <a:pPr>
                  <a:defRPr sz="1400" b="1"/>
                </a:pPr>
                <a:endParaRPr lang="en-US"/>
              </a:p>
            </c:txPr>
            <c:showLegendKey val="0"/>
            <c:showVal val="1"/>
            <c:showCatName val="0"/>
            <c:showSerName val="0"/>
            <c:showPercent val="0"/>
            <c:showBubbleSize val="0"/>
            <c:showLeaderLines val="0"/>
          </c:dLbls>
          <c:cat>
            <c:numRef>
              <c:f>Sheet1!$A$2:$A$5</c:f>
              <c:numCache>
                <c:formatCode>General</c:formatCode>
                <c:ptCount val="4"/>
                <c:pt idx="0">
                  <c:v>2014</c:v>
                </c:pt>
                <c:pt idx="1">
                  <c:v>2015</c:v>
                </c:pt>
                <c:pt idx="2">
                  <c:v>2016</c:v>
                </c:pt>
                <c:pt idx="3">
                  <c:v>2017</c:v>
                </c:pt>
              </c:numCache>
            </c:numRef>
          </c:cat>
          <c:val>
            <c:numRef>
              <c:f>Sheet1!$B$2:$B$5</c:f>
              <c:numCache>
                <c:formatCode>General</c:formatCode>
                <c:ptCount val="4"/>
                <c:pt idx="0">
                  <c:v>5260</c:v>
                </c:pt>
                <c:pt idx="1">
                  <c:v>426</c:v>
                </c:pt>
                <c:pt idx="2">
                  <c:v>300</c:v>
                </c:pt>
                <c:pt idx="3">
                  <c:v>63.14</c:v>
                </c:pt>
              </c:numCache>
            </c:numRef>
          </c:val>
        </c:ser>
        <c:ser>
          <c:idx val="1"/>
          <c:order val="1"/>
          <c:tx>
            <c:strRef>
              <c:f>Sheet1!$C$1</c:f>
              <c:strCache>
                <c:ptCount val="1"/>
                <c:pt idx="0">
                  <c:v>Series 3</c:v>
                </c:pt>
              </c:strCache>
            </c:strRef>
          </c:tx>
          <c:invertIfNegative val="0"/>
          <c:cat>
            <c:numRef>
              <c:f>Sheet1!$A$2:$A$5</c:f>
              <c:numCache>
                <c:formatCode>General</c:formatCode>
                <c:ptCount val="4"/>
                <c:pt idx="0">
                  <c:v>2014</c:v>
                </c:pt>
                <c:pt idx="1">
                  <c:v>2015</c:v>
                </c:pt>
                <c:pt idx="2">
                  <c:v>2016</c:v>
                </c:pt>
                <c:pt idx="3">
                  <c:v>2017</c:v>
                </c:pt>
              </c:numCache>
            </c:numRef>
          </c:cat>
          <c:val>
            <c:numRef>
              <c:f>Sheet1!$C$2:$C$5</c:f>
            </c:numRef>
          </c:val>
        </c:ser>
        <c:dLbls>
          <c:showLegendKey val="0"/>
          <c:showVal val="0"/>
          <c:showCatName val="0"/>
          <c:showSerName val="0"/>
          <c:showPercent val="0"/>
          <c:showBubbleSize val="0"/>
        </c:dLbls>
        <c:gapWidth val="150"/>
        <c:shape val="box"/>
        <c:axId val="71214592"/>
        <c:axId val="71216128"/>
        <c:axId val="0"/>
      </c:bar3DChart>
      <c:catAx>
        <c:axId val="71214592"/>
        <c:scaling>
          <c:orientation val="minMax"/>
        </c:scaling>
        <c:delete val="0"/>
        <c:axPos val="b"/>
        <c:numFmt formatCode="General" sourceLinked="1"/>
        <c:majorTickMark val="out"/>
        <c:minorTickMark val="none"/>
        <c:tickLblPos val="nextTo"/>
        <c:txPr>
          <a:bodyPr/>
          <a:lstStyle/>
          <a:p>
            <a:pPr>
              <a:defRPr sz="1400"/>
            </a:pPr>
            <a:endParaRPr lang="en-US"/>
          </a:p>
        </c:txPr>
        <c:crossAx val="71216128"/>
        <c:crosses val="autoZero"/>
        <c:auto val="1"/>
        <c:lblAlgn val="ctr"/>
        <c:lblOffset val="100"/>
        <c:noMultiLvlLbl val="0"/>
      </c:catAx>
      <c:valAx>
        <c:axId val="71216128"/>
        <c:scaling>
          <c:orientation val="minMax"/>
        </c:scaling>
        <c:delete val="0"/>
        <c:axPos val="l"/>
        <c:majorGridlines>
          <c:spPr>
            <a:ln>
              <a:noFill/>
            </a:ln>
          </c:spPr>
        </c:majorGridlines>
        <c:numFmt formatCode="General" sourceLinked="1"/>
        <c:majorTickMark val="out"/>
        <c:minorTickMark val="none"/>
        <c:tickLblPos val="nextTo"/>
        <c:txPr>
          <a:bodyPr/>
          <a:lstStyle/>
          <a:p>
            <a:pPr>
              <a:defRPr sz="1400"/>
            </a:pPr>
            <a:endParaRPr lang="en-US"/>
          </a:p>
        </c:txPr>
        <c:crossAx val="71214592"/>
        <c:crosses val="autoZero"/>
        <c:crossBetween val="between"/>
      </c:valAx>
    </c:plotArea>
    <c:plotVisOnly val="1"/>
    <c:dispBlanksAs val="gap"/>
    <c:showDLblsOverMax val="0"/>
  </c:chart>
  <c:txPr>
    <a:bodyPr/>
    <a:lstStyle/>
    <a:p>
      <a:pPr>
        <a:defRPr sz="1800"/>
      </a:pPr>
      <a:endParaRPr lang="en-US"/>
    </a:p>
  </c:txPr>
  <c:externalData r:id="rId1">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overlay val="0"/>
      <c:txPr>
        <a:bodyPr/>
        <a:lstStyle/>
        <a:p>
          <a:pPr>
            <a:defRPr sz="1800"/>
          </a:pPr>
          <a:endParaRPr lang="en-US"/>
        </a:p>
      </c:txPr>
    </c:title>
    <c:autoTitleDeleted val="0"/>
    <c:view3D>
      <c:rotX val="15"/>
      <c:rotY val="20"/>
      <c:rAngAx val="1"/>
    </c:view3D>
    <c:floor>
      <c:thickness val="0"/>
    </c:floor>
    <c:sideWall>
      <c:thickness val="0"/>
    </c:sideWall>
    <c:backWall>
      <c:thickness val="0"/>
    </c:backWall>
    <c:plotArea>
      <c:layout/>
      <c:bar3DChart>
        <c:barDir val="col"/>
        <c:grouping val="stacked"/>
        <c:varyColors val="0"/>
        <c:ser>
          <c:idx val="0"/>
          <c:order val="0"/>
          <c:tx>
            <c:strRef>
              <c:f>Sheet1!$B$1</c:f>
              <c:strCache>
                <c:ptCount val="1"/>
                <c:pt idx="0">
                  <c:v>მოხმარება</c:v>
                </c:pt>
              </c:strCache>
            </c:strRef>
          </c:tx>
          <c:invertIfNegative val="0"/>
          <c:dLbls>
            <c:dLbl>
              <c:idx val="2"/>
              <c:layout>
                <c:manualLayout>
                  <c:x val="2.8301886792452831E-2"/>
                  <c:y val="-9.8039215686274508E-2"/>
                </c:manualLayout>
              </c:layout>
              <c:spPr/>
              <c:txPr>
                <a:bodyPr rot="0" vert="horz"/>
                <a:lstStyle/>
                <a:p>
                  <a:pPr>
                    <a:defRPr sz="1400" b="1">
                      <a:solidFill>
                        <a:schemeClr val="tx1"/>
                      </a:solidFill>
                    </a:defRPr>
                  </a:pPr>
                  <a:endParaRPr lang="en-US"/>
                </a:p>
              </c:txPr>
              <c:showLegendKey val="0"/>
              <c:showVal val="1"/>
              <c:showCatName val="0"/>
              <c:showSerName val="0"/>
              <c:showPercent val="0"/>
              <c:showBubbleSize val="0"/>
            </c:dLbl>
            <c:dLbl>
              <c:idx val="3"/>
              <c:layout>
                <c:manualLayout>
                  <c:x val="0.10998860991432674"/>
                  <c:y val="-7.8431372549019607E-2"/>
                </c:manualLayout>
              </c:layout>
              <c:spPr/>
              <c:txPr>
                <a:bodyPr rot="0" vert="horz"/>
                <a:lstStyle/>
                <a:p>
                  <a:pPr>
                    <a:defRPr sz="1400" b="1">
                      <a:solidFill>
                        <a:schemeClr val="tx1"/>
                      </a:solidFill>
                    </a:defRPr>
                  </a:pPr>
                  <a:endParaRPr lang="en-US"/>
                </a:p>
              </c:txPr>
              <c:showLegendKey val="0"/>
              <c:showVal val="1"/>
              <c:showCatName val="0"/>
              <c:showSerName val="0"/>
              <c:showPercent val="0"/>
              <c:showBubbleSize val="0"/>
            </c:dLbl>
            <c:txPr>
              <a:bodyPr rot="-5400000" vert="horz"/>
              <a:lstStyle/>
              <a:p>
                <a:pPr>
                  <a:defRPr sz="1400" b="1">
                    <a:solidFill>
                      <a:schemeClr val="bg1"/>
                    </a:solidFill>
                  </a:defRPr>
                </a:pPr>
                <a:endParaRPr lang="en-US"/>
              </a:p>
            </c:txPr>
            <c:showLegendKey val="0"/>
            <c:showVal val="1"/>
            <c:showCatName val="0"/>
            <c:showSerName val="0"/>
            <c:showPercent val="0"/>
            <c:showBubbleSize val="0"/>
            <c:showLeaderLines val="0"/>
          </c:dLbls>
          <c:cat>
            <c:numRef>
              <c:f>Sheet1!$A$2:$A$5</c:f>
              <c:numCache>
                <c:formatCode>General</c:formatCode>
                <c:ptCount val="4"/>
                <c:pt idx="0">
                  <c:v>2014</c:v>
                </c:pt>
                <c:pt idx="1">
                  <c:v>2015</c:v>
                </c:pt>
                <c:pt idx="2">
                  <c:v>2016</c:v>
                </c:pt>
                <c:pt idx="3">
                  <c:v>2017</c:v>
                </c:pt>
              </c:numCache>
            </c:numRef>
          </c:cat>
          <c:val>
            <c:numRef>
              <c:f>Sheet1!$B$2:$B$5</c:f>
              <c:numCache>
                <c:formatCode>General</c:formatCode>
                <c:ptCount val="4"/>
                <c:pt idx="0">
                  <c:v>6708.4</c:v>
                </c:pt>
                <c:pt idx="1">
                  <c:v>2221.8000000000002</c:v>
                </c:pt>
                <c:pt idx="2">
                  <c:v>276</c:v>
                </c:pt>
                <c:pt idx="3">
                  <c:v>251.64</c:v>
                </c:pt>
              </c:numCache>
            </c:numRef>
          </c:val>
        </c:ser>
        <c:dLbls>
          <c:showLegendKey val="0"/>
          <c:showVal val="0"/>
          <c:showCatName val="0"/>
          <c:showSerName val="0"/>
          <c:showPercent val="0"/>
          <c:showBubbleSize val="0"/>
        </c:dLbls>
        <c:gapWidth val="150"/>
        <c:shape val="box"/>
        <c:axId val="71614848"/>
        <c:axId val="71616384"/>
        <c:axId val="0"/>
      </c:bar3DChart>
      <c:catAx>
        <c:axId val="71614848"/>
        <c:scaling>
          <c:orientation val="minMax"/>
        </c:scaling>
        <c:delete val="0"/>
        <c:axPos val="b"/>
        <c:numFmt formatCode="General" sourceLinked="1"/>
        <c:majorTickMark val="out"/>
        <c:minorTickMark val="none"/>
        <c:tickLblPos val="nextTo"/>
        <c:txPr>
          <a:bodyPr/>
          <a:lstStyle/>
          <a:p>
            <a:pPr>
              <a:defRPr sz="1400"/>
            </a:pPr>
            <a:endParaRPr lang="en-US"/>
          </a:p>
        </c:txPr>
        <c:crossAx val="71616384"/>
        <c:crosses val="autoZero"/>
        <c:auto val="1"/>
        <c:lblAlgn val="ctr"/>
        <c:lblOffset val="100"/>
        <c:noMultiLvlLbl val="0"/>
      </c:catAx>
      <c:valAx>
        <c:axId val="71616384"/>
        <c:scaling>
          <c:orientation val="minMax"/>
        </c:scaling>
        <c:delete val="0"/>
        <c:axPos val="l"/>
        <c:majorGridlines>
          <c:spPr>
            <a:ln>
              <a:noFill/>
            </a:ln>
          </c:spPr>
        </c:majorGridlines>
        <c:numFmt formatCode="General" sourceLinked="1"/>
        <c:majorTickMark val="out"/>
        <c:minorTickMark val="none"/>
        <c:tickLblPos val="nextTo"/>
        <c:txPr>
          <a:bodyPr/>
          <a:lstStyle/>
          <a:p>
            <a:pPr>
              <a:defRPr sz="1400"/>
            </a:pPr>
            <a:endParaRPr lang="en-US"/>
          </a:p>
        </c:txPr>
        <c:crossAx val="71614848"/>
        <c:crosses val="autoZero"/>
        <c:crossBetween val="between"/>
      </c:valAx>
    </c:plotArea>
    <c:plotVisOnly val="1"/>
    <c:dispBlanksAs val="gap"/>
    <c:showDLblsOverMax val="0"/>
  </c:chart>
  <c:txPr>
    <a:bodyPr/>
    <a:lstStyle/>
    <a:p>
      <a:pPr>
        <a:defRPr sz="1800"/>
      </a:pPr>
      <a:endParaRPr lang="en-US"/>
    </a:p>
  </c:txPr>
  <c:externalData r:id="rId1">
    <c:autoUpdate val="0"/>
  </c:externalData>
  <c:userShapes r:id="rId2"/>
</c:chartSpace>
</file>

<file path=ppt/charts/chart9.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overlay val="0"/>
      <c:txPr>
        <a:bodyPr/>
        <a:lstStyle/>
        <a:p>
          <a:pPr>
            <a:defRPr sz="1800"/>
          </a:pPr>
          <a:endParaRPr lang="en-US"/>
        </a:p>
      </c:txPr>
    </c:title>
    <c:autoTitleDeleted val="0"/>
    <c:view3D>
      <c:rotX val="15"/>
      <c:rotY val="20"/>
      <c:rAngAx val="1"/>
    </c:view3D>
    <c:floor>
      <c:thickness val="0"/>
    </c:floor>
    <c:sideWall>
      <c:thickness val="0"/>
    </c:sideWall>
    <c:backWall>
      <c:thickness val="0"/>
    </c:backWall>
    <c:plotArea>
      <c:layout/>
      <c:bar3DChart>
        <c:barDir val="col"/>
        <c:grouping val="stacked"/>
        <c:varyColors val="0"/>
        <c:ser>
          <c:idx val="0"/>
          <c:order val="0"/>
          <c:tx>
            <c:strRef>
              <c:f>Sheet1!$B$1</c:f>
              <c:strCache>
                <c:ptCount val="1"/>
                <c:pt idx="0">
                  <c:v>იმპორტი</c:v>
                </c:pt>
              </c:strCache>
            </c:strRef>
          </c:tx>
          <c:invertIfNegative val="0"/>
          <c:dLbls>
            <c:txPr>
              <a:bodyPr rot="-5400000" vert="horz"/>
              <a:lstStyle/>
              <a:p>
                <a:pPr>
                  <a:defRPr sz="1400" b="1">
                    <a:solidFill>
                      <a:schemeClr val="bg1"/>
                    </a:solidFill>
                  </a:defRPr>
                </a:pPr>
                <a:endParaRPr lang="en-US"/>
              </a:p>
            </c:txPr>
            <c:showLegendKey val="0"/>
            <c:showVal val="1"/>
            <c:showCatName val="0"/>
            <c:showSerName val="0"/>
            <c:showPercent val="0"/>
            <c:showBubbleSize val="0"/>
            <c:showLeaderLines val="0"/>
          </c:dLbls>
          <c:cat>
            <c:numRef>
              <c:f>Sheet1!$A$2:$A$5</c:f>
              <c:numCache>
                <c:formatCode>General</c:formatCode>
                <c:ptCount val="4"/>
                <c:pt idx="0">
                  <c:v>2014</c:v>
                </c:pt>
                <c:pt idx="1">
                  <c:v>2015</c:v>
                </c:pt>
                <c:pt idx="2">
                  <c:v>2016</c:v>
                </c:pt>
                <c:pt idx="3">
                  <c:v>2017</c:v>
                </c:pt>
              </c:numCache>
            </c:numRef>
          </c:cat>
          <c:val>
            <c:numRef>
              <c:f>Sheet1!$B$2:$B$5</c:f>
              <c:numCache>
                <c:formatCode>General</c:formatCode>
                <c:ptCount val="4"/>
                <c:pt idx="0">
                  <c:v>3880</c:v>
                </c:pt>
                <c:pt idx="1">
                  <c:v>1052.2</c:v>
                </c:pt>
                <c:pt idx="2">
                  <c:v>4042</c:v>
                </c:pt>
                <c:pt idx="3">
                  <c:v>3030.2</c:v>
                </c:pt>
              </c:numCache>
            </c:numRef>
          </c:val>
        </c:ser>
        <c:ser>
          <c:idx val="1"/>
          <c:order val="1"/>
          <c:tx>
            <c:strRef>
              <c:f>Sheet1!$C$1</c:f>
              <c:strCache>
                <c:ptCount val="1"/>
                <c:pt idx="0">
                  <c:v>Series 3</c:v>
                </c:pt>
              </c:strCache>
            </c:strRef>
          </c:tx>
          <c:invertIfNegative val="0"/>
          <c:cat>
            <c:numRef>
              <c:f>Sheet1!$A$2:$A$5</c:f>
              <c:numCache>
                <c:formatCode>General</c:formatCode>
                <c:ptCount val="4"/>
                <c:pt idx="0">
                  <c:v>2014</c:v>
                </c:pt>
                <c:pt idx="1">
                  <c:v>2015</c:v>
                </c:pt>
                <c:pt idx="2">
                  <c:v>2016</c:v>
                </c:pt>
                <c:pt idx="3">
                  <c:v>2017</c:v>
                </c:pt>
              </c:numCache>
            </c:numRef>
          </c:cat>
          <c:val>
            <c:numRef>
              <c:f>Sheet1!$C$2:$C$5</c:f>
            </c:numRef>
          </c:val>
        </c:ser>
        <c:dLbls>
          <c:showLegendKey val="0"/>
          <c:showVal val="0"/>
          <c:showCatName val="0"/>
          <c:showSerName val="0"/>
          <c:showPercent val="0"/>
          <c:showBubbleSize val="0"/>
        </c:dLbls>
        <c:gapWidth val="150"/>
        <c:shape val="box"/>
        <c:axId val="71745536"/>
        <c:axId val="71747072"/>
        <c:axId val="0"/>
      </c:bar3DChart>
      <c:catAx>
        <c:axId val="71745536"/>
        <c:scaling>
          <c:orientation val="minMax"/>
        </c:scaling>
        <c:delete val="0"/>
        <c:axPos val="b"/>
        <c:numFmt formatCode="General" sourceLinked="1"/>
        <c:majorTickMark val="out"/>
        <c:minorTickMark val="none"/>
        <c:tickLblPos val="nextTo"/>
        <c:txPr>
          <a:bodyPr/>
          <a:lstStyle/>
          <a:p>
            <a:pPr>
              <a:defRPr sz="1400"/>
            </a:pPr>
            <a:endParaRPr lang="en-US"/>
          </a:p>
        </c:txPr>
        <c:crossAx val="71747072"/>
        <c:crosses val="autoZero"/>
        <c:auto val="1"/>
        <c:lblAlgn val="ctr"/>
        <c:lblOffset val="100"/>
        <c:noMultiLvlLbl val="0"/>
      </c:catAx>
      <c:valAx>
        <c:axId val="71747072"/>
        <c:scaling>
          <c:orientation val="minMax"/>
        </c:scaling>
        <c:delete val="0"/>
        <c:axPos val="l"/>
        <c:majorGridlines>
          <c:spPr>
            <a:ln>
              <a:noFill/>
            </a:ln>
          </c:spPr>
        </c:majorGridlines>
        <c:numFmt formatCode="General" sourceLinked="1"/>
        <c:majorTickMark val="out"/>
        <c:minorTickMark val="none"/>
        <c:tickLblPos val="nextTo"/>
        <c:txPr>
          <a:bodyPr/>
          <a:lstStyle/>
          <a:p>
            <a:pPr>
              <a:defRPr sz="1400"/>
            </a:pPr>
            <a:endParaRPr lang="en-US"/>
          </a:p>
        </c:txPr>
        <c:crossAx val="71745536"/>
        <c:crosses val="autoZero"/>
        <c:crossBetween val="between"/>
      </c:valAx>
    </c:plotArea>
    <c:plotVisOnly val="1"/>
    <c:dispBlanksAs val="gap"/>
    <c:showDLblsOverMax val="0"/>
  </c:chart>
  <c:txPr>
    <a:bodyPr/>
    <a:lstStyle/>
    <a:p>
      <a:pPr>
        <a:defRPr sz="1800"/>
      </a:pPr>
      <a:endParaRPr lang="en-US"/>
    </a:p>
  </c:txPr>
  <c:externalData r:id="rId1">
    <c:autoUpdate val="0"/>
  </c:externalData>
</c:chartSpace>
</file>

<file path=ppt/drawings/drawing1.xml><?xml version="1.0" encoding="utf-8"?>
<c:userShapes xmlns:c="http://schemas.openxmlformats.org/drawingml/2006/chart">
  <cdr:relSizeAnchor xmlns:cdr="http://schemas.openxmlformats.org/drawingml/2006/chartDrawing">
    <cdr:from>
      <cdr:x>0.82528</cdr:x>
      <cdr:y>0.31947</cdr:y>
    </cdr:from>
    <cdr:to>
      <cdr:x>0.89005</cdr:x>
      <cdr:y>0.60059</cdr:y>
    </cdr:to>
    <cdr:sp macro="" textlink="">
      <cdr:nvSpPr>
        <cdr:cNvPr id="2" name="TextBox 12"/>
        <cdr:cNvSpPr txBox="1"/>
      </cdr:nvSpPr>
      <cdr:spPr>
        <a:xfrm xmlns:a="http://schemas.openxmlformats.org/drawingml/2006/main" rot="3340356">
          <a:off x="2917512" y="1656972"/>
          <a:ext cx="1092502" cy="261610"/>
        </a:xfrm>
        <a:prstGeom xmlns:a="http://schemas.openxmlformats.org/drawingml/2006/main" prst="rect">
          <a:avLst/>
        </a:prstGeom>
        <a:noFill xmlns:a="http://schemas.openxmlformats.org/drawingml/2006/main"/>
      </cdr:spPr>
      <cdr:txBody>
        <a:bodyPr xmlns:a="http://schemas.openxmlformats.org/drawingml/2006/main" wrap="square" rtlCol="0">
          <a:spAutoFit/>
        </a:bodyPr>
        <a:lstStyle xmlns:a="http://schemas.openxmlformats.org/drawingml/2006/main">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xmlns:a="http://schemas.openxmlformats.org/drawingml/2006/main">
          <a:r>
            <a:rPr lang="en-US" sz="1100" b="1">
              <a:solidFill>
                <a:srgbClr val="FF0000"/>
              </a:solidFill>
            </a:rPr>
            <a:t>-</a:t>
          </a:r>
          <a:r>
            <a:rPr lang="en-US" sz="1100" b="1" smtClean="0">
              <a:solidFill>
                <a:srgbClr val="FF0000"/>
              </a:solidFill>
            </a:rPr>
            <a:t> 43382.325</a:t>
          </a:r>
          <a:endParaRPr lang="en-US" sz="1100" b="1">
            <a:solidFill>
              <a:srgbClr val="FF0000"/>
            </a:solidFill>
          </a:endParaRPr>
        </a:p>
      </cdr:txBody>
    </cdr:sp>
  </cdr:relSizeAnchor>
</c:userShapes>
</file>

<file path=ppt/drawings/drawing2.xml><?xml version="1.0" encoding="utf-8"?>
<c:userShapes xmlns:c="http://schemas.openxmlformats.org/drawingml/2006/chart">
  <cdr:relSizeAnchor xmlns:cdr="http://schemas.openxmlformats.org/drawingml/2006/chartDrawing">
    <cdr:from>
      <cdr:x>0.36146</cdr:x>
      <cdr:y>0.26624</cdr:y>
    </cdr:from>
    <cdr:to>
      <cdr:x>0.58787</cdr:x>
      <cdr:y>0.33355</cdr:y>
    </cdr:to>
    <cdr:sp macro="" textlink="">
      <cdr:nvSpPr>
        <cdr:cNvPr id="2" name="TextBox 12"/>
        <cdr:cNvSpPr txBox="1"/>
      </cdr:nvSpPr>
      <cdr:spPr>
        <a:xfrm xmlns:a="http://schemas.openxmlformats.org/drawingml/2006/main" rot="2322218">
          <a:off x="1459786" y="1034643"/>
          <a:ext cx="914400" cy="261610"/>
        </a:xfrm>
        <a:prstGeom xmlns:a="http://schemas.openxmlformats.org/drawingml/2006/main" prst="rect">
          <a:avLst/>
        </a:prstGeom>
        <a:noFill xmlns:a="http://schemas.openxmlformats.org/drawingml/2006/main"/>
      </cdr:spPr>
      <cdr:txBody>
        <a:bodyPr xmlns:a="http://schemas.openxmlformats.org/drawingml/2006/main" wrap="square" rtlCol="0">
          <a:spAutoFit/>
        </a:bodyPr>
        <a:lstStyle xmlns:a="http://schemas.openxmlformats.org/drawingml/2006/main">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xmlns:a="http://schemas.openxmlformats.org/drawingml/2006/main">
          <a:r>
            <a:rPr lang="en-US" sz="1100" b="1" smtClean="0">
              <a:solidFill>
                <a:srgbClr val="FF0000"/>
              </a:solidFill>
            </a:rPr>
            <a:t>- 411856.8</a:t>
          </a:r>
          <a:endParaRPr lang="en-US" sz="1100" b="1">
            <a:solidFill>
              <a:srgbClr val="FF0000"/>
            </a:solidFill>
          </a:endParaRPr>
        </a:p>
      </cdr:txBody>
    </cdr:sp>
  </cdr:relSizeAnchor>
  <cdr:relSizeAnchor xmlns:cdr="http://schemas.openxmlformats.org/drawingml/2006/chartDrawing">
    <cdr:from>
      <cdr:x>0.54717</cdr:x>
      <cdr:y>0.3073</cdr:y>
    </cdr:from>
    <cdr:to>
      <cdr:x>0.77358</cdr:x>
      <cdr:y>0.37462</cdr:y>
    </cdr:to>
    <cdr:sp macro="" textlink="">
      <cdr:nvSpPr>
        <cdr:cNvPr id="3" name="TextBox 12"/>
        <cdr:cNvSpPr txBox="1"/>
      </cdr:nvSpPr>
      <cdr:spPr>
        <a:xfrm xmlns:a="http://schemas.openxmlformats.org/drawingml/2006/main">
          <a:off x="2209800" y="1194243"/>
          <a:ext cx="914400" cy="261610"/>
        </a:xfrm>
        <a:prstGeom xmlns:a="http://schemas.openxmlformats.org/drawingml/2006/main" prst="rect">
          <a:avLst/>
        </a:prstGeom>
        <a:noFill xmlns:a="http://schemas.openxmlformats.org/drawingml/2006/main"/>
      </cdr:spPr>
      <cdr:txBody>
        <a:bodyPr xmlns:a="http://schemas.openxmlformats.org/drawingml/2006/main" wrap="square" rtlCol="0">
          <a:spAutoFit/>
        </a:bodyPr>
        <a:lstStyle xmlns:a="http://schemas.openxmlformats.org/drawingml/2006/main">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xmlns:a="http://schemas.openxmlformats.org/drawingml/2006/main">
          <a:r>
            <a:rPr lang="en-US" sz="1100" b="1" smtClean="0">
              <a:solidFill>
                <a:srgbClr val="FF0000"/>
              </a:solidFill>
            </a:rPr>
            <a:t>- 38140.6</a:t>
          </a:r>
          <a:endParaRPr lang="en-US" sz="1100" b="1">
            <a:solidFill>
              <a:srgbClr val="FF0000"/>
            </a:solidFill>
          </a:endParaRPr>
        </a:p>
      </cdr:txBody>
    </cdr:sp>
  </cdr:relSizeAnchor>
  <cdr:relSizeAnchor xmlns:cdr="http://schemas.openxmlformats.org/drawingml/2006/chartDrawing">
    <cdr:from>
      <cdr:x>0.72082</cdr:x>
      <cdr:y>0.34593</cdr:y>
    </cdr:from>
    <cdr:to>
      <cdr:x>0.94724</cdr:x>
      <cdr:y>0.41325</cdr:y>
    </cdr:to>
    <cdr:sp macro="" textlink="">
      <cdr:nvSpPr>
        <cdr:cNvPr id="4" name="TextBox 12"/>
        <cdr:cNvSpPr txBox="1"/>
      </cdr:nvSpPr>
      <cdr:spPr>
        <a:xfrm xmlns:a="http://schemas.openxmlformats.org/drawingml/2006/main" rot="583206">
          <a:off x="2911122" y="1344344"/>
          <a:ext cx="914400" cy="261610"/>
        </a:xfrm>
        <a:prstGeom xmlns:a="http://schemas.openxmlformats.org/drawingml/2006/main" prst="rect">
          <a:avLst/>
        </a:prstGeom>
        <a:noFill xmlns:a="http://schemas.openxmlformats.org/drawingml/2006/main"/>
      </cdr:spPr>
      <cdr:txBody>
        <a:bodyPr xmlns:a="http://schemas.openxmlformats.org/drawingml/2006/main" wrap="square" rtlCol="0">
          <a:spAutoFit/>
        </a:bodyPr>
        <a:lstStyle xmlns:a="http://schemas.openxmlformats.org/drawingml/2006/main">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xmlns:a="http://schemas.openxmlformats.org/drawingml/2006/main">
          <a:r>
            <a:rPr lang="en-US" sz="1100" b="1" smtClean="0">
              <a:solidFill>
                <a:srgbClr val="FF0000"/>
              </a:solidFill>
            </a:rPr>
            <a:t>- 112792.1</a:t>
          </a:r>
          <a:endParaRPr lang="en-US" sz="1100" b="1">
            <a:solidFill>
              <a:srgbClr val="FF0000"/>
            </a:solidFill>
          </a:endParaRPr>
        </a:p>
      </cdr:txBody>
    </cdr:sp>
  </cdr:relSizeAnchor>
</c:userShapes>
</file>

<file path=ppt/drawings/drawing3.xml><?xml version="1.0" encoding="utf-8"?>
<c:userShapes xmlns:c="http://schemas.openxmlformats.org/drawingml/2006/chart">
  <cdr:relSizeAnchor xmlns:cdr="http://schemas.openxmlformats.org/drawingml/2006/chartDrawing">
    <cdr:from>
      <cdr:x>0.5527</cdr:x>
      <cdr:y>0.31866</cdr:y>
    </cdr:from>
    <cdr:to>
      <cdr:x>0.71133</cdr:x>
      <cdr:y>0.38598</cdr:y>
    </cdr:to>
    <cdr:sp macro="" textlink="">
      <cdr:nvSpPr>
        <cdr:cNvPr id="2" name="TextBox 12"/>
        <cdr:cNvSpPr txBox="1"/>
      </cdr:nvSpPr>
      <cdr:spPr>
        <a:xfrm xmlns:a="http://schemas.openxmlformats.org/drawingml/2006/main" rot="2322218">
          <a:off x="2232129" y="1238371"/>
          <a:ext cx="640652" cy="261610"/>
        </a:xfrm>
        <a:prstGeom xmlns:a="http://schemas.openxmlformats.org/drawingml/2006/main" prst="rect">
          <a:avLst/>
        </a:prstGeom>
        <a:noFill xmlns:a="http://schemas.openxmlformats.org/drawingml/2006/main"/>
      </cdr:spPr>
      <cdr:txBody>
        <a:bodyPr xmlns:a="http://schemas.openxmlformats.org/drawingml/2006/main" wrap="square" rtlCol="0">
          <a:spAutoFit/>
        </a:bodyP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r>
            <a:rPr lang="en-US" sz="1100" b="1" smtClean="0">
              <a:solidFill>
                <a:srgbClr val="FF0000"/>
              </a:solidFill>
            </a:rPr>
            <a:t>- 652</a:t>
          </a:r>
          <a:endParaRPr lang="en-US" sz="1100" b="1">
            <a:solidFill>
              <a:srgbClr val="FF0000"/>
            </a:solidFill>
          </a:endParaRPr>
        </a:p>
      </cdr:txBody>
    </cdr:sp>
  </cdr:relSizeAnchor>
  <cdr:relSizeAnchor xmlns:cdr="http://schemas.openxmlformats.org/drawingml/2006/chartDrawing">
    <cdr:from>
      <cdr:x>0.31894</cdr:x>
      <cdr:y>0.20724</cdr:y>
    </cdr:from>
    <cdr:to>
      <cdr:x>0.54536</cdr:x>
      <cdr:y>0.27455</cdr:y>
    </cdr:to>
    <cdr:sp macro="" textlink="">
      <cdr:nvSpPr>
        <cdr:cNvPr id="3" name="TextBox 12"/>
        <cdr:cNvSpPr txBox="1"/>
      </cdr:nvSpPr>
      <cdr:spPr>
        <a:xfrm xmlns:a="http://schemas.openxmlformats.org/drawingml/2006/main" rot="1042312">
          <a:off x="1288085" y="805365"/>
          <a:ext cx="914400" cy="261610"/>
        </a:xfrm>
        <a:prstGeom xmlns:a="http://schemas.openxmlformats.org/drawingml/2006/main" prst="rect">
          <a:avLst/>
        </a:prstGeom>
        <a:noFill xmlns:a="http://schemas.openxmlformats.org/drawingml/2006/main"/>
      </cdr:spPr>
      <cdr:txBody>
        <a:bodyPr xmlns:a="http://schemas.openxmlformats.org/drawingml/2006/main" wrap="square" rtlCol="0">
          <a:spAutoFit/>
        </a:bodyP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r>
            <a:rPr lang="en-US" sz="1100" b="1" smtClean="0">
              <a:solidFill>
                <a:srgbClr val="FF0000"/>
              </a:solidFill>
            </a:rPr>
            <a:t>- 153</a:t>
          </a:r>
          <a:endParaRPr lang="en-US" sz="1100" b="1">
            <a:solidFill>
              <a:srgbClr val="FF0000"/>
            </a:solidFill>
          </a:endParaRPr>
        </a:p>
      </cdr:txBody>
    </cdr:sp>
  </cdr:relSizeAnchor>
  <cdr:relSizeAnchor xmlns:cdr="http://schemas.openxmlformats.org/drawingml/2006/chartDrawing">
    <cdr:from>
      <cdr:x>0.78577</cdr:x>
      <cdr:y>0.53607</cdr:y>
    </cdr:from>
    <cdr:to>
      <cdr:x>0.85055</cdr:x>
      <cdr:y>0.71427</cdr:y>
    </cdr:to>
    <cdr:sp macro="" textlink="">
      <cdr:nvSpPr>
        <cdr:cNvPr id="4" name="TextBox 12"/>
        <cdr:cNvSpPr txBox="1"/>
      </cdr:nvSpPr>
      <cdr:spPr>
        <a:xfrm xmlns:a="http://schemas.openxmlformats.org/drawingml/2006/main" rot="3824324">
          <a:off x="2957961" y="2298738"/>
          <a:ext cx="692533" cy="261610"/>
        </a:xfrm>
        <a:prstGeom xmlns:a="http://schemas.openxmlformats.org/drawingml/2006/main" prst="rect">
          <a:avLst/>
        </a:prstGeom>
        <a:noFill xmlns:a="http://schemas.openxmlformats.org/drawingml/2006/main"/>
      </cdr:spPr>
      <cdr:txBody>
        <a:bodyPr xmlns:a="http://schemas.openxmlformats.org/drawingml/2006/main" wrap="square" rtlCol="0">
          <a:spAutoFit/>
        </a:bodyP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r>
            <a:rPr lang="en-US" sz="1100" b="1" smtClean="0">
              <a:solidFill>
                <a:srgbClr val="FF0000"/>
              </a:solidFill>
            </a:rPr>
            <a:t>- 1464</a:t>
          </a:r>
          <a:endParaRPr lang="en-US" sz="1100" b="1">
            <a:solidFill>
              <a:srgbClr val="FF0000"/>
            </a:solidFill>
          </a:endParaRPr>
        </a:p>
      </cdr:txBody>
    </cdr:sp>
  </cdr:relSizeAnchor>
</c:userShapes>
</file>

<file path=ppt/drawings/drawing4.xml><?xml version="1.0" encoding="utf-8"?>
<c:userShapes xmlns:c="http://schemas.openxmlformats.org/drawingml/2006/chart">
  <cdr:relSizeAnchor xmlns:cdr="http://schemas.openxmlformats.org/drawingml/2006/chartDrawing">
    <cdr:from>
      <cdr:x>0.50034</cdr:x>
      <cdr:y>0.63287</cdr:y>
    </cdr:from>
    <cdr:to>
      <cdr:x>0.67015</cdr:x>
      <cdr:y>0.69169</cdr:y>
    </cdr:to>
    <cdr:sp macro="" textlink="">
      <cdr:nvSpPr>
        <cdr:cNvPr id="2" name="TextBox 1"/>
        <cdr:cNvSpPr txBox="1"/>
      </cdr:nvSpPr>
      <cdr:spPr>
        <a:xfrm xmlns:a="http://schemas.openxmlformats.org/drawingml/2006/main" rot="2698820">
          <a:off x="2020676" y="2459440"/>
          <a:ext cx="685800" cy="228601"/>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r>
            <a:rPr lang="en-US" sz="1100" b="1" smtClean="0">
              <a:solidFill>
                <a:srgbClr val="FF0000"/>
              </a:solidFill>
            </a:rPr>
            <a:t>-</a:t>
          </a:r>
          <a:r>
            <a:rPr lang="ka-GE" sz="1100" b="1" smtClean="0">
              <a:solidFill>
                <a:srgbClr val="FF0000"/>
              </a:solidFill>
            </a:rPr>
            <a:t> 1945.8</a:t>
          </a:r>
          <a:r>
            <a:rPr lang="en-US" sz="1100" b="1" smtClean="0">
              <a:solidFill>
                <a:srgbClr val="FF0000"/>
              </a:solidFill>
            </a:rPr>
            <a:t> 1945.8</a:t>
          </a:r>
          <a:endParaRPr lang="en-US" sz="1100" b="1">
            <a:solidFill>
              <a:srgbClr val="FF0000"/>
            </a:solidFill>
          </a:endParaRPr>
        </a:p>
      </cdr:txBody>
    </cdr:sp>
  </cdr:relSizeAnchor>
  <cdr:relSizeAnchor xmlns:cdr="http://schemas.openxmlformats.org/drawingml/2006/chartDrawing">
    <cdr:from>
      <cdr:x>0.71365</cdr:x>
      <cdr:y>0.76471</cdr:y>
    </cdr:from>
    <cdr:to>
      <cdr:x>0.85786</cdr:x>
      <cdr:y>0.82353</cdr:y>
    </cdr:to>
    <cdr:sp macro="" textlink="">
      <cdr:nvSpPr>
        <cdr:cNvPr id="3" name="TextBox 2"/>
        <cdr:cNvSpPr txBox="1"/>
      </cdr:nvSpPr>
      <cdr:spPr>
        <a:xfrm xmlns:a="http://schemas.openxmlformats.org/drawingml/2006/main">
          <a:off x="2882153" y="2971800"/>
          <a:ext cx="582386" cy="228600"/>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r>
            <a:rPr lang="en-US" sz="1100" b="1" smtClean="0">
              <a:solidFill>
                <a:srgbClr val="FF0000"/>
              </a:solidFill>
            </a:rPr>
            <a:t>- 24.6</a:t>
          </a:r>
          <a:endParaRPr lang="en-US" sz="1100" b="1">
            <a:solidFill>
              <a:srgbClr val="FF0000"/>
            </a:solidFill>
          </a:endParaRPr>
        </a:p>
      </cdr:txBody>
    </cdr:sp>
  </cdr:relSizeAnchor>
</c:userShapes>
</file>

<file path=ppt/drawings/drawing5.xml><?xml version="1.0" encoding="utf-8"?>
<c:userShapes xmlns:c="http://schemas.openxmlformats.org/drawingml/2006/chart">
  <cdr:relSizeAnchor xmlns:cdr="http://schemas.openxmlformats.org/drawingml/2006/chartDrawing">
    <cdr:from>
      <cdr:x>0.40617</cdr:x>
      <cdr:y>0.25864</cdr:y>
    </cdr:from>
    <cdr:to>
      <cdr:x>0.47095</cdr:x>
      <cdr:y>0.46616</cdr:y>
    </cdr:to>
    <cdr:sp macro="" textlink="">
      <cdr:nvSpPr>
        <cdr:cNvPr id="2" name="TextBox 12"/>
        <cdr:cNvSpPr txBox="1"/>
      </cdr:nvSpPr>
      <cdr:spPr>
        <a:xfrm xmlns:a="http://schemas.openxmlformats.org/drawingml/2006/main" rot="3553698">
          <a:off x="1367955" y="1277559"/>
          <a:ext cx="806447" cy="261610"/>
        </a:xfrm>
        <a:prstGeom xmlns:a="http://schemas.openxmlformats.org/drawingml/2006/main" prst="rect">
          <a:avLst/>
        </a:prstGeom>
        <a:noFill xmlns:a="http://schemas.openxmlformats.org/drawingml/2006/main"/>
      </cdr:spPr>
      <cdr:txBody>
        <a:bodyPr xmlns:a="http://schemas.openxmlformats.org/drawingml/2006/main" wrap="square" rtlCol="0">
          <a:spAutoFit/>
        </a:bodyP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r>
            <a:rPr lang="en-US" sz="1100" b="1" smtClean="0">
              <a:solidFill>
                <a:srgbClr val="FF0000"/>
              </a:solidFill>
            </a:rPr>
            <a:t>- 6606.2</a:t>
          </a:r>
          <a:endParaRPr lang="en-US" sz="1100" b="1">
            <a:solidFill>
              <a:srgbClr val="FF0000"/>
            </a:solidFill>
          </a:endParaRPr>
        </a:p>
      </cdr:txBody>
    </cdr:sp>
  </cdr:relSizeAnchor>
  <cdr:relSizeAnchor xmlns:cdr="http://schemas.openxmlformats.org/drawingml/2006/chartDrawing">
    <cdr:from>
      <cdr:x>0.5269</cdr:x>
      <cdr:y>0.55241</cdr:y>
    </cdr:from>
    <cdr:to>
      <cdr:x>0.7641</cdr:x>
      <cdr:y>0.61123</cdr:y>
    </cdr:to>
    <cdr:sp macro="" textlink="">
      <cdr:nvSpPr>
        <cdr:cNvPr id="6" name="TextBox 5"/>
        <cdr:cNvSpPr txBox="1"/>
      </cdr:nvSpPr>
      <cdr:spPr>
        <a:xfrm xmlns:a="http://schemas.openxmlformats.org/drawingml/2006/main" rot="1766113">
          <a:off x="2127941" y="2146762"/>
          <a:ext cx="957943" cy="228600"/>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r>
            <a:rPr lang="en-US" sz="1100" b="1" smtClean="0">
              <a:solidFill>
                <a:srgbClr val="FF0000"/>
              </a:solidFill>
            </a:rPr>
            <a:t>- 2444.7</a:t>
          </a:r>
          <a:endParaRPr lang="en-US" sz="1100" b="1">
            <a:solidFill>
              <a:srgbClr val="FF0000"/>
            </a:solidFill>
          </a:endParaRPr>
        </a:p>
      </cdr:txBody>
    </cdr:sp>
  </cdr:relSizeAnchor>
  <cdr:relSizeAnchor xmlns:cdr="http://schemas.openxmlformats.org/drawingml/2006/chartDrawing">
    <cdr:from>
      <cdr:x>0.68266</cdr:x>
      <cdr:y>0.61357</cdr:y>
    </cdr:from>
    <cdr:to>
      <cdr:x>0.87134</cdr:x>
      <cdr:y>0.6808</cdr:y>
    </cdr:to>
    <cdr:sp macro="" textlink="">
      <cdr:nvSpPr>
        <cdr:cNvPr id="7" name="TextBox 6"/>
        <cdr:cNvSpPr txBox="1"/>
      </cdr:nvSpPr>
      <cdr:spPr>
        <a:xfrm xmlns:a="http://schemas.openxmlformats.org/drawingml/2006/main" rot="1821429">
          <a:off x="2756983" y="2384443"/>
          <a:ext cx="762003" cy="261269"/>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r>
            <a:rPr lang="en-US" sz="1100" b="1" smtClean="0">
              <a:solidFill>
                <a:srgbClr val="FF0000"/>
              </a:solidFill>
            </a:rPr>
            <a:t>-</a:t>
          </a:r>
          <a:r>
            <a:rPr lang="ka-GE" sz="1100" b="1" smtClean="0">
              <a:solidFill>
                <a:srgbClr val="FF0000"/>
              </a:solidFill>
            </a:rPr>
            <a:t> 2288.72</a:t>
          </a:r>
          <a:r>
            <a:rPr lang="en-US" sz="1100" b="1" smtClean="0">
              <a:solidFill>
                <a:srgbClr val="FF0000"/>
              </a:solidFill>
            </a:rPr>
            <a:t> 2288.72</a:t>
          </a:r>
          <a:endParaRPr lang="en-US" sz="1100" b="1">
            <a:solidFill>
              <a:srgbClr val="FF0000"/>
            </a:solidFill>
          </a:endParaRPr>
        </a:p>
      </cdr:txBody>
    </cdr:sp>
  </cdr:relSizeAnchor>
</c:userShapes>
</file>

<file path=ppt/drawings/drawing6.xml><?xml version="1.0" encoding="utf-8"?>
<c:userShapes xmlns:c="http://schemas.openxmlformats.org/drawingml/2006/chart">
  <cdr:relSizeAnchor xmlns:cdr="http://schemas.openxmlformats.org/drawingml/2006/chartDrawing">
    <cdr:from>
      <cdr:x>0.37321</cdr:x>
      <cdr:y>0.38375</cdr:y>
    </cdr:from>
    <cdr:to>
      <cdr:x>0.44868</cdr:x>
      <cdr:y>0.57983</cdr:y>
    </cdr:to>
    <cdr:sp macro="" textlink="">
      <cdr:nvSpPr>
        <cdr:cNvPr id="2" name="TextBox 1"/>
        <cdr:cNvSpPr txBox="1"/>
      </cdr:nvSpPr>
      <cdr:spPr>
        <a:xfrm xmlns:a="http://schemas.openxmlformats.org/drawingml/2006/main" rot="4033128">
          <a:off x="1278640" y="1719920"/>
          <a:ext cx="762000" cy="304800"/>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r>
            <a:rPr lang="en-US" sz="1100" b="1" smtClean="0">
              <a:solidFill>
                <a:srgbClr val="FF0000"/>
              </a:solidFill>
            </a:rPr>
            <a:t>-</a:t>
          </a:r>
          <a:r>
            <a:rPr lang="ka-GE" sz="1100" b="1" smtClean="0">
              <a:solidFill>
                <a:srgbClr val="FF0000"/>
              </a:solidFill>
            </a:rPr>
            <a:t> 15161.3</a:t>
          </a:r>
          <a:r>
            <a:rPr lang="en-US" sz="1100" b="1" smtClean="0">
              <a:solidFill>
                <a:srgbClr val="FF0000"/>
              </a:solidFill>
            </a:rPr>
            <a:t> 15161.3</a:t>
          </a:r>
          <a:endParaRPr lang="en-US" sz="1100" b="1">
            <a:solidFill>
              <a:srgbClr val="FF0000"/>
            </a:solidFill>
          </a:endParaRPr>
        </a:p>
      </cdr:txBody>
    </cdr:sp>
  </cdr:relSizeAnchor>
  <cdr:relSizeAnchor xmlns:cdr="http://schemas.openxmlformats.org/drawingml/2006/chartDrawing">
    <cdr:from>
      <cdr:x>0.51334</cdr:x>
      <cdr:y>0.70697</cdr:y>
    </cdr:from>
    <cdr:to>
      <cdr:x>0.70202</cdr:x>
      <cdr:y>0.7658</cdr:y>
    </cdr:to>
    <cdr:sp macro="" textlink="">
      <cdr:nvSpPr>
        <cdr:cNvPr id="3" name="TextBox 2"/>
        <cdr:cNvSpPr txBox="1"/>
      </cdr:nvSpPr>
      <cdr:spPr>
        <a:xfrm xmlns:a="http://schemas.openxmlformats.org/drawingml/2006/main" rot="756741">
          <a:off x="2073164" y="2747435"/>
          <a:ext cx="762000" cy="228600"/>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r>
            <a:rPr lang="en-US" sz="1100" b="1" smtClean="0">
              <a:solidFill>
                <a:srgbClr val="FF0000"/>
              </a:solidFill>
            </a:rPr>
            <a:t>- 713.3</a:t>
          </a:r>
          <a:endParaRPr lang="en-US" sz="1100" b="1">
            <a:solidFill>
              <a:srgbClr val="FF0000"/>
            </a:solidFill>
          </a:endParaRPr>
        </a:p>
      </cdr:txBody>
    </cdr:sp>
  </cdr:relSizeAnchor>
  <cdr:relSizeAnchor xmlns:cdr="http://schemas.openxmlformats.org/drawingml/2006/chartDrawing">
    <cdr:from>
      <cdr:x>0.70284</cdr:x>
      <cdr:y>0.73776</cdr:y>
    </cdr:from>
    <cdr:to>
      <cdr:x>0.85378</cdr:x>
      <cdr:y>0.79658</cdr:y>
    </cdr:to>
    <cdr:sp macro="" textlink="">
      <cdr:nvSpPr>
        <cdr:cNvPr id="4" name="TextBox 3"/>
        <cdr:cNvSpPr txBox="1"/>
      </cdr:nvSpPr>
      <cdr:spPr>
        <a:xfrm xmlns:a="http://schemas.openxmlformats.org/drawingml/2006/main" rot="886929">
          <a:off x="2838475" y="2867079"/>
          <a:ext cx="609600" cy="228600"/>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r>
            <a:rPr lang="en-US" sz="1100" b="1" smtClean="0">
              <a:solidFill>
                <a:srgbClr val="FF0000"/>
              </a:solidFill>
            </a:rPr>
            <a:t>-</a:t>
          </a:r>
          <a:r>
            <a:rPr lang="ka-GE" sz="1100" b="1" smtClean="0">
              <a:solidFill>
                <a:srgbClr val="FF0000"/>
              </a:solidFill>
            </a:rPr>
            <a:t> 923.7</a:t>
          </a:r>
          <a:r>
            <a:rPr lang="en-US" sz="1100" b="1" smtClean="0">
              <a:solidFill>
                <a:srgbClr val="FF0000"/>
              </a:solidFill>
            </a:rPr>
            <a:t> 923.7</a:t>
          </a:r>
          <a:endParaRPr lang="en-US" sz="1100" b="1">
            <a:solidFill>
              <a:srgbClr val="FF0000"/>
            </a:solidFill>
          </a:endParaRPr>
        </a:p>
      </cdr:txBody>
    </cdr:sp>
  </cdr:relSizeAnchor>
</c:userShape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13763" cy="465455"/>
          </a:xfrm>
          <a:prstGeom prst="rect">
            <a:avLst/>
          </a:prstGeom>
        </p:spPr>
        <p:txBody>
          <a:bodyPr vert="horz" lIns="92930" tIns="46465" rIns="92930" bIns="46465" rtlCol="0"/>
          <a:lstStyle>
            <a:lvl1pPr algn="l">
              <a:defRPr sz="1200"/>
            </a:lvl1pPr>
          </a:lstStyle>
          <a:p>
            <a:endParaRPr lang="en-US"/>
          </a:p>
        </p:txBody>
      </p:sp>
      <p:sp>
        <p:nvSpPr>
          <p:cNvPr id="3" name="Date Placeholder 2"/>
          <p:cNvSpPr>
            <a:spLocks noGrp="1"/>
          </p:cNvSpPr>
          <p:nvPr>
            <p:ph type="dt" idx="1"/>
          </p:nvPr>
        </p:nvSpPr>
        <p:spPr>
          <a:xfrm>
            <a:off x="3939466" y="0"/>
            <a:ext cx="3013763" cy="465455"/>
          </a:xfrm>
          <a:prstGeom prst="rect">
            <a:avLst/>
          </a:prstGeom>
        </p:spPr>
        <p:txBody>
          <a:bodyPr vert="horz" lIns="92930" tIns="46465" rIns="92930" bIns="46465" rtlCol="0"/>
          <a:lstStyle>
            <a:lvl1pPr algn="r">
              <a:defRPr sz="1200"/>
            </a:lvl1pPr>
          </a:lstStyle>
          <a:p>
            <a:fld id="{084CCB8F-CBAE-4B48-BE65-5B599799ABEC}" type="datetimeFigureOut">
              <a:rPr lang="en-US" smtClean="0"/>
              <a:t>4/13/2018</a:t>
            </a:fld>
            <a:endParaRPr lang="en-US"/>
          </a:p>
        </p:txBody>
      </p:sp>
      <p:sp>
        <p:nvSpPr>
          <p:cNvPr id="4" name="Slide Image Placeholder 3"/>
          <p:cNvSpPr>
            <a:spLocks noGrp="1" noRot="1" noChangeAspect="1"/>
          </p:cNvSpPr>
          <p:nvPr>
            <p:ph type="sldImg" idx="2"/>
          </p:nvPr>
        </p:nvSpPr>
        <p:spPr>
          <a:xfrm>
            <a:off x="1150938" y="698500"/>
            <a:ext cx="4652962" cy="3490913"/>
          </a:xfrm>
          <a:prstGeom prst="rect">
            <a:avLst/>
          </a:prstGeom>
          <a:noFill/>
          <a:ln w="12700">
            <a:solidFill>
              <a:prstClr val="black"/>
            </a:solidFill>
          </a:ln>
        </p:spPr>
        <p:txBody>
          <a:bodyPr vert="horz" lIns="92930" tIns="46465" rIns="92930" bIns="46465" rtlCol="0" anchor="ctr"/>
          <a:lstStyle/>
          <a:p>
            <a:endParaRPr lang="en-US"/>
          </a:p>
        </p:txBody>
      </p:sp>
      <p:sp>
        <p:nvSpPr>
          <p:cNvPr id="5" name="Notes Placeholder 4"/>
          <p:cNvSpPr>
            <a:spLocks noGrp="1"/>
          </p:cNvSpPr>
          <p:nvPr>
            <p:ph type="body" sz="quarter" idx="3"/>
          </p:nvPr>
        </p:nvSpPr>
        <p:spPr>
          <a:xfrm>
            <a:off x="695484" y="4421823"/>
            <a:ext cx="5563870" cy="4189095"/>
          </a:xfrm>
          <a:prstGeom prst="rect">
            <a:avLst/>
          </a:prstGeom>
        </p:spPr>
        <p:txBody>
          <a:bodyPr vert="horz" lIns="92930" tIns="46465" rIns="92930" bIns="46465"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842029"/>
            <a:ext cx="3013763" cy="465455"/>
          </a:xfrm>
          <a:prstGeom prst="rect">
            <a:avLst/>
          </a:prstGeom>
        </p:spPr>
        <p:txBody>
          <a:bodyPr vert="horz" lIns="92930" tIns="46465" rIns="92930" bIns="46465" rtlCol="0" anchor="b"/>
          <a:lstStyle>
            <a:lvl1pPr algn="l">
              <a:defRPr sz="1200"/>
            </a:lvl1pPr>
          </a:lstStyle>
          <a:p>
            <a:endParaRPr lang="en-US"/>
          </a:p>
        </p:txBody>
      </p:sp>
      <p:sp>
        <p:nvSpPr>
          <p:cNvPr id="7" name="Slide Number Placeholder 6"/>
          <p:cNvSpPr>
            <a:spLocks noGrp="1"/>
          </p:cNvSpPr>
          <p:nvPr>
            <p:ph type="sldNum" sz="quarter" idx="5"/>
          </p:nvPr>
        </p:nvSpPr>
        <p:spPr>
          <a:xfrm>
            <a:off x="3939466" y="8842029"/>
            <a:ext cx="3013763" cy="465455"/>
          </a:xfrm>
          <a:prstGeom prst="rect">
            <a:avLst/>
          </a:prstGeom>
        </p:spPr>
        <p:txBody>
          <a:bodyPr vert="horz" lIns="92930" tIns="46465" rIns="92930" bIns="46465" rtlCol="0" anchor="b"/>
          <a:lstStyle>
            <a:lvl1pPr algn="r">
              <a:defRPr sz="1200"/>
            </a:lvl1pPr>
          </a:lstStyle>
          <a:p>
            <a:fld id="{FF995290-341C-48E5-8847-E200A1D5E866}" type="slidenum">
              <a:rPr lang="en-US" smtClean="0"/>
              <a:t>‹#›</a:t>
            </a:fld>
            <a:endParaRPr lang="en-US"/>
          </a:p>
        </p:txBody>
      </p:sp>
    </p:spTree>
    <p:extLst>
      <p:ext uri="{BB962C8B-B14F-4D97-AF65-F5344CB8AC3E}">
        <p14:creationId xmlns:p14="http://schemas.microsoft.com/office/powerpoint/2010/main" val="343756772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F995290-341C-48E5-8847-E200A1D5E866}" type="slidenum">
              <a:rPr lang="en-US" smtClean="0"/>
              <a:t>12</a:t>
            </a:fld>
            <a:endParaRPr lang="en-US"/>
          </a:p>
        </p:txBody>
      </p:sp>
    </p:spTree>
    <p:extLst>
      <p:ext uri="{BB962C8B-B14F-4D97-AF65-F5344CB8AC3E}">
        <p14:creationId xmlns:p14="http://schemas.microsoft.com/office/powerpoint/2010/main" val="315677349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F995290-341C-48E5-8847-E200A1D5E866}" type="slidenum">
              <a:rPr lang="en-US" smtClean="0"/>
              <a:t>14</a:t>
            </a:fld>
            <a:endParaRPr lang="en-US"/>
          </a:p>
        </p:txBody>
      </p:sp>
    </p:spTree>
    <p:extLst>
      <p:ext uri="{BB962C8B-B14F-4D97-AF65-F5344CB8AC3E}">
        <p14:creationId xmlns:p14="http://schemas.microsoft.com/office/powerpoint/2010/main" val="315677349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F995290-341C-48E5-8847-E200A1D5E866}" type="slidenum">
              <a:rPr lang="en-US" smtClean="0"/>
              <a:t>16</a:t>
            </a:fld>
            <a:endParaRPr lang="en-US"/>
          </a:p>
        </p:txBody>
      </p:sp>
    </p:spTree>
    <p:extLst>
      <p:ext uri="{BB962C8B-B14F-4D97-AF65-F5344CB8AC3E}">
        <p14:creationId xmlns:p14="http://schemas.microsoft.com/office/powerpoint/2010/main" val="315677349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F995290-341C-48E5-8847-E200A1D5E866}" type="slidenum">
              <a:rPr lang="en-US" smtClean="0"/>
              <a:t>18</a:t>
            </a:fld>
            <a:endParaRPr lang="en-US"/>
          </a:p>
        </p:txBody>
      </p:sp>
    </p:spTree>
    <p:extLst>
      <p:ext uri="{BB962C8B-B14F-4D97-AF65-F5344CB8AC3E}">
        <p14:creationId xmlns:p14="http://schemas.microsoft.com/office/powerpoint/2010/main" val="315677349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F995290-341C-48E5-8847-E200A1D5E866}" type="slidenum">
              <a:rPr lang="en-US" smtClean="0"/>
              <a:t>19</a:t>
            </a:fld>
            <a:endParaRPr lang="en-US"/>
          </a:p>
        </p:txBody>
      </p:sp>
    </p:spTree>
    <p:extLst>
      <p:ext uri="{BB962C8B-B14F-4D97-AF65-F5344CB8AC3E}">
        <p14:creationId xmlns:p14="http://schemas.microsoft.com/office/powerpoint/2010/main" val="315677349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F995290-341C-48E5-8847-E200A1D5E866}" type="slidenum">
              <a:rPr lang="en-US" smtClean="0"/>
              <a:t>20</a:t>
            </a:fld>
            <a:endParaRPr lang="en-US"/>
          </a:p>
        </p:txBody>
      </p:sp>
    </p:spTree>
    <p:extLst>
      <p:ext uri="{BB962C8B-B14F-4D97-AF65-F5344CB8AC3E}">
        <p14:creationId xmlns:p14="http://schemas.microsoft.com/office/powerpoint/2010/main" val="315677349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7" name="Isosceles Triangle 6"/>
          <p:cNvSpPr/>
          <p:nvPr/>
        </p:nvSpPr>
        <p:spPr>
          <a:xfrm rot="16200000">
            <a:off x="7554353" y="5254283"/>
            <a:ext cx="1892949" cy="1294228"/>
          </a:xfrm>
          <a:prstGeom prst="triangle">
            <a:avLst>
              <a:gd name="adj" fmla="val 51323"/>
            </a:avLst>
          </a:prstGeom>
          <a:gradFill flip="none" rotWithShape="1">
            <a:gsLst>
              <a:gs pos="0">
                <a:schemeClr val="accent1">
                  <a:shade val="30000"/>
                  <a:satMod val="155000"/>
                  <a:alpha val="100000"/>
                </a:schemeClr>
              </a:gs>
              <a:gs pos="60000">
                <a:schemeClr val="accent1">
                  <a:satMod val="160000"/>
                  <a:alpha val="100000"/>
                </a:schemeClr>
              </a:gs>
              <a:gs pos="100000">
                <a:schemeClr val="accent1">
                  <a:tint val="70000"/>
                  <a:satMod val="200000"/>
                  <a:alpha val="100000"/>
                </a:schemeClr>
              </a:gs>
            </a:gsLst>
            <a:lin ang="155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le 7"/>
          <p:cNvSpPr>
            <a:spLocks noGrp="1"/>
          </p:cNvSpPr>
          <p:nvPr>
            <p:ph type="ctrTitle"/>
          </p:nvPr>
        </p:nvSpPr>
        <p:spPr>
          <a:xfrm>
            <a:off x="540544" y="776288"/>
            <a:ext cx="8062912" cy="1470025"/>
          </a:xfrm>
        </p:spPr>
        <p:txBody>
          <a:bodyPr anchor="b">
            <a:normAutofit/>
          </a:bodyPr>
          <a:lstStyle>
            <a:lvl1pPr algn="r">
              <a:defRPr sz="4400"/>
            </a:lvl1pPr>
          </a:lstStyle>
          <a:p>
            <a:r>
              <a:rPr kumimoji="0" lang="en-US" smtClean="0"/>
              <a:t>Click to edit Master title style</a:t>
            </a:r>
            <a:endParaRPr kumimoji="0" lang="en-US"/>
          </a:p>
        </p:txBody>
      </p:sp>
      <p:sp>
        <p:nvSpPr>
          <p:cNvPr id="9" name="Subtitle 8"/>
          <p:cNvSpPr>
            <a:spLocks noGrp="1"/>
          </p:cNvSpPr>
          <p:nvPr>
            <p:ph type="subTitle" idx="1"/>
          </p:nvPr>
        </p:nvSpPr>
        <p:spPr>
          <a:xfrm>
            <a:off x="540544" y="2250280"/>
            <a:ext cx="8062912" cy="1752600"/>
          </a:xfrm>
        </p:spPr>
        <p:txBody>
          <a:bodyPr/>
          <a:lstStyle>
            <a:lvl1pPr marL="0" marR="36576" indent="0" algn="r">
              <a:spcBef>
                <a:spcPts val="0"/>
              </a:spcBef>
              <a:buNone/>
              <a:defRPr>
                <a:ln>
                  <a:solidFill>
                    <a:schemeClr val="bg2"/>
                  </a:solidFill>
                </a:ln>
                <a:solidFill>
                  <a:schemeClr val="tx1">
                    <a:tint val="7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a:xfrm>
            <a:off x="1371600" y="6012656"/>
            <a:ext cx="5791200" cy="365125"/>
          </a:xfrm>
        </p:spPr>
        <p:txBody>
          <a:bodyPr tIns="0" bIns="0" anchor="t"/>
          <a:lstStyle>
            <a:lvl1pPr algn="r">
              <a:defRPr sz="1000"/>
            </a:lvl1pPr>
          </a:lstStyle>
          <a:p>
            <a:fld id="{1D8BD707-D9CF-40AE-B4C6-C98DA3205C09}" type="datetimeFigureOut">
              <a:rPr lang="en-US" smtClean="0"/>
              <a:pPr/>
              <a:t>4/13/2018</a:t>
            </a:fld>
            <a:endParaRPr lang="en-US"/>
          </a:p>
        </p:txBody>
      </p:sp>
      <p:sp>
        <p:nvSpPr>
          <p:cNvPr id="17" name="Footer Placeholder 16"/>
          <p:cNvSpPr>
            <a:spLocks noGrp="1"/>
          </p:cNvSpPr>
          <p:nvPr>
            <p:ph type="ftr" sz="quarter" idx="11"/>
          </p:nvPr>
        </p:nvSpPr>
        <p:spPr>
          <a:xfrm>
            <a:off x="1371600" y="5650704"/>
            <a:ext cx="5791200" cy="365125"/>
          </a:xfrm>
        </p:spPr>
        <p:txBody>
          <a:bodyPr tIns="0" bIns="0" anchor="b"/>
          <a:lstStyle>
            <a:lvl1pPr algn="r">
              <a:defRPr sz="1100"/>
            </a:lvl1pPr>
          </a:lstStyle>
          <a:p>
            <a:endParaRPr lang="en-US"/>
          </a:p>
        </p:txBody>
      </p:sp>
      <p:sp>
        <p:nvSpPr>
          <p:cNvPr id="29" name="Slide Number Placeholder 28"/>
          <p:cNvSpPr>
            <a:spLocks noGrp="1"/>
          </p:cNvSpPr>
          <p:nvPr>
            <p:ph type="sldNum" sz="quarter" idx="12"/>
          </p:nvPr>
        </p:nvSpPr>
        <p:spPr>
          <a:xfrm>
            <a:off x="8392247" y="5752307"/>
            <a:ext cx="502920" cy="365125"/>
          </a:xfrm>
        </p:spPr>
        <p:txBody>
          <a:bodyPr anchor="ctr"/>
          <a:lstStyle>
            <a:lvl1pPr algn="ctr">
              <a:defRPr sz="1300">
                <a:solidFill>
                  <a:srgbClr val="FFFFFF"/>
                </a:solidFill>
              </a:defRPr>
            </a:lvl1p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1D8BD707-D9CF-40AE-B4C6-C98DA3205C09}" type="datetimeFigureOut">
              <a:rPr lang="en-US" smtClean="0"/>
              <a:pPr/>
              <a:t>4/13/2018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81800" y="381000"/>
            <a:ext cx="1905000" cy="5486400"/>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381000"/>
            <a:ext cx="6248400" cy="5486400"/>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1D8BD707-D9CF-40AE-B4C6-C98DA3205C09}" type="datetimeFigureOut">
              <a:rPr lang="en-US" smtClean="0"/>
              <a:pPr/>
              <a:t>4/13/2018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67494"/>
            <a:ext cx="8229600" cy="1399032"/>
          </a:xfrm>
        </p:spPr>
        <p:txBody>
          <a:bodyPr/>
          <a:lstStyle/>
          <a:p>
            <a:r>
              <a:rPr kumimoji="0" lang="en-US" smtClean="0"/>
              <a:t>Click to edit Master title style</a:t>
            </a:r>
            <a:endParaRPr kumimoji="0" lang="en-US"/>
          </a:p>
        </p:txBody>
      </p:sp>
      <p:sp>
        <p:nvSpPr>
          <p:cNvPr id="3" name="Content Placeholder 2"/>
          <p:cNvSpPr>
            <a:spLocks noGrp="1"/>
          </p:cNvSpPr>
          <p:nvPr>
            <p:ph idx="1"/>
          </p:nvPr>
        </p:nvSpPr>
        <p:spPr>
          <a:xfrm>
            <a:off x="457200" y="1882808"/>
            <a:ext cx="82296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a:xfrm>
            <a:off x="4791456" y="6480048"/>
            <a:ext cx="2133600" cy="301752"/>
          </a:xfrm>
        </p:spPr>
        <p:txBody>
          <a:bodyPr/>
          <a:lstStyle/>
          <a:p>
            <a:fld id="{1D8BD707-D9CF-40AE-B4C6-C98DA3205C09}" type="datetimeFigureOut">
              <a:rPr lang="en-US" smtClean="0"/>
              <a:pPr/>
              <a:t>4/13/2018</a:t>
            </a:fld>
            <a:endParaRPr lang="en-US"/>
          </a:p>
        </p:txBody>
      </p:sp>
      <p:sp>
        <p:nvSpPr>
          <p:cNvPr id="5" name="Footer Placeholder 4"/>
          <p:cNvSpPr>
            <a:spLocks noGrp="1"/>
          </p:cNvSpPr>
          <p:nvPr>
            <p:ph type="ftr" sz="quarter" idx="11"/>
          </p:nvPr>
        </p:nvSpPr>
        <p:spPr>
          <a:xfrm>
            <a:off x="457200" y="6480969"/>
            <a:ext cx="4260056" cy="300831"/>
          </a:xfrm>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9" name="Right Triangle 8"/>
          <p:cNvSpPr/>
          <p:nvPr/>
        </p:nvSpPr>
        <p:spPr>
          <a:xfrm flipV="1">
            <a:off x="7034" y="7034"/>
            <a:ext cx="9129932" cy="6836899"/>
          </a:xfrm>
          <a:prstGeom prst="rtTriangle">
            <a:avLst/>
          </a:prstGeom>
          <a:gradFill flip="none" rotWithShape="1">
            <a:gsLst>
              <a:gs pos="0">
                <a:schemeClr val="tx2">
                  <a:alpha val="10000"/>
                </a:schemeClr>
              </a:gs>
              <a:gs pos="70000">
                <a:schemeClr val="tx2">
                  <a:alpha val="8000"/>
                </a:schemeClr>
              </a:gs>
              <a:gs pos="100000">
                <a:schemeClr val="tx2">
                  <a:alpha val="1000"/>
                </a:schemeClr>
              </a:gs>
            </a:gsLst>
            <a:lin ang="80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marL="0" algn="ctr" defTabSz="914400" rtl="0" eaLnBrk="1" latinLnBrk="0" hangingPunct="1"/>
            <a:endParaRPr kumimoji="0" lang="en-US" sz="1800" kern="1200">
              <a:solidFill>
                <a:schemeClr val="lt1"/>
              </a:solidFill>
              <a:latin typeface="+mn-lt"/>
              <a:ea typeface="+mn-ea"/>
              <a:cs typeface="+mn-cs"/>
            </a:endParaRPr>
          </a:p>
        </p:txBody>
      </p:sp>
      <p:sp>
        <p:nvSpPr>
          <p:cNvPr id="8" name="Isosceles Triangle 7"/>
          <p:cNvSpPr/>
          <p:nvPr/>
        </p:nvSpPr>
        <p:spPr>
          <a:xfrm rot="5400000" flipV="1">
            <a:off x="7554353" y="309490"/>
            <a:ext cx="1892949" cy="1294228"/>
          </a:xfrm>
          <a:prstGeom prst="triangle">
            <a:avLst>
              <a:gd name="adj" fmla="val 51323"/>
            </a:avLst>
          </a:prstGeom>
          <a:gradFill flip="none" rotWithShape="1">
            <a:gsLst>
              <a:gs pos="0">
                <a:schemeClr val="accent1">
                  <a:shade val="30000"/>
                  <a:satMod val="155000"/>
                  <a:alpha val="100000"/>
                </a:schemeClr>
              </a:gs>
              <a:gs pos="60000">
                <a:schemeClr val="accent1">
                  <a:satMod val="160000"/>
                  <a:alpha val="100000"/>
                </a:schemeClr>
              </a:gs>
              <a:gs pos="100000">
                <a:schemeClr val="accent1">
                  <a:tint val="70000"/>
                  <a:satMod val="200000"/>
                  <a:alpha val="100000"/>
                </a:schemeClr>
              </a:gs>
            </a:gsLst>
            <a:lin ang="155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4" name="Date Placeholder 3"/>
          <p:cNvSpPr>
            <a:spLocks noGrp="1"/>
          </p:cNvSpPr>
          <p:nvPr>
            <p:ph type="dt" sz="half" idx="10"/>
          </p:nvPr>
        </p:nvSpPr>
        <p:spPr>
          <a:xfrm>
            <a:off x="6955632" y="6477000"/>
            <a:ext cx="2133600" cy="304800"/>
          </a:xfrm>
        </p:spPr>
        <p:txBody>
          <a:bodyPr/>
          <a:lstStyle/>
          <a:p>
            <a:fld id="{1D8BD707-D9CF-40AE-B4C6-C98DA3205C09}" type="datetimeFigureOut">
              <a:rPr lang="en-US" smtClean="0"/>
              <a:pPr/>
              <a:t>4/13/2018</a:t>
            </a:fld>
            <a:endParaRPr lang="en-US"/>
          </a:p>
        </p:txBody>
      </p:sp>
      <p:sp>
        <p:nvSpPr>
          <p:cNvPr id="5" name="Footer Placeholder 4"/>
          <p:cNvSpPr>
            <a:spLocks noGrp="1"/>
          </p:cNvSpPr>
          <p:nvPr>
            <p:ph type="ftr" sz="quarter" idx="11"/>
          </p:nvPr>
        </p:nvSpPr>
        <p:spPr>
          <a:xfrm>
            <a:off x="2619376" y="6480969"/>
            <a:ext cx="4260056" cy="300831"/>
          </a:xfrm>
        </p:spPr>
        <p:txBody>
          <a:bodyPr/>
          <a:lstStyle/>
          <a:p>
            <a:endParaRPr lang="en-US"/>
          </a:p>
        </p:txBody>
      </p:sp>
      <p:sp>
        <p:nvSpPr>
          <p:cNvPr id="6" name="Slide Number Placeholder 5"/>
          <p:cNvSpPr>
            <a:spLocks noGrp="1"/>
          </p:cNvSpPr>
          <p:nvPr>
            <p:ph type="sldNum" sz="quarter" idx="12"/>
          </p:nvPr>
        </p:nvSpPr>
        <p:spPr>
          <a:xfrm>
            <a:off x="8451056" y="809624"/>
            <a:ext cx="502920" cy="300831"/>
          </a:xfrm>
        </p:spPr>
        <p:txBody>
          <a:bodyPr/>
          <a:lstStyle/>
          <a:p>
            <a:fld id="{B6F15528-21DE-4FAA-801E-634DDDAF4B2B}" type="slidenum">
              <a:rPr lang="en-US" smtClean="0"/>
              <a:pPr/>
              <a:t>‹#›</a:t>
            </a:fld>
            <a:endParaRPr lang="en-US"/>
          </a:p>
        </p:txBody>
      </p:sp>
      <p:cxnSp>
        <p:nvCxnSpPr>
          <p:cNvPr id="11" name="Straight Connector 10"/>
          <p:cNvCxnSpPr/>
          <p:nvPr/>
        </p:nvCxnSpPr>
        <p:spPr>
          <a:xfrm rot="10800000">
            <a:off x="6468794" y="9381"/>
            <a:ext cx="2672861" cy="1900210"/>
          </a:xfrm>
          <a:prstGeom prst="line">
            <a:avLst/>
          </a:prstGeom>
          <a:noFill/>
          <a:ln w="6000" cap="rnd" cmpd="sng" algn="ctr">
            <a:solidFill>
              <a:schemeClr val="bg2">
                <a:tint val="50000"/>
                <a:satMod val="200000"/>
                <a:alpha val="45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0" name="Straight Connector 9"/>
          <p:cNvCxnSpPr/>
          <p:nvPr/>
        </p:nvCxnSpPr>
        <p:spPr>
          <a:xfrm flipV="1">
            <a:off x="0" y="7034"/>
            <a:ext cx="9136966" cy="6843933"/>
          </a:xfrm>
          <a:prstGeom prst="line">
            <a:avLst/>
          </a:prstGeom>
          <a:noFill/>
          <a:ln w="5000" cap="rnd" cmpd="sng" algn="ctr">
            <a:solidFill>
              <a:schemeClr val="bg2">
                <a:tint val="55000"/>
                <a:satMod val="200000"/>
                <a:alpha val="35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a:xfrm>
            <a:off x="381000" y="271464"/>
            <a:ext cx="7239000" cy="1362075"/>
          </a:xfrm>
        </p:spPr>
        <p:txBody>
          <a:bodyPr anchor="ctr"/>
          <a:lstStyle>
            <a:lvl1pPr marL="0" algn="l">
              <a:buNone/>
              <a:defRPr sz="3600" b="1" cap="none" baseline="0"/>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381000" y="1633536"/>
            <a:ext cx="3886200" cy="2286000"/>
          </a:xfrm>
        </p:spPr>
        <p:txBody>
          <a:bodyPr anchor="t"/>
          <a:lstStyle>
            <a:lvl1pPr marL="54864" indent="0" algn="l">
              <a:buNone/>
              <a:defRPr sz="20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0" algn="l">
              <a:defRPr/>
            </a:lvl1p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722437"/>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722437"/>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a:xfrm>
            <a:off x="4791456" y="6480969"/>
            <a:ext cx="2133600" cy="301752"/>
          </a:xfrm>
        </p:spPr>
        <p:txBody>
          <a:bodyPr/>
          <a:lstStyle/>
          <a:p>
            <a:fld id="{1D8BD707-D9CF-40AE-B4C6-C98DA3205C09}" type="datetimeFigureOut">
              <a:rPr lang="en-US" smtClean="0"/>
              <a:pPr/>
              <a:t>4/13/2018</a:t>
            </a:fld>
            <a:endParaRPr lang="en-US"/>
          </a:p>
        </p:txBody>
      </p:sp>
      <p:sp>
        <p:nvSpPr>
          <p:cNvPr id="6" name="Footer Placeholder 5"/>
          <p:cNvSpPr>
            <a:spLocks noGrp="1"/>
          </p:cNvSpPr>
          <p:nvPr>
            <p:ph type="ftr" sz="quarter" idx="11"/>
          </p:nvPr>
        </p:nvSpPr>
        <p:spPr>
          <a:xfrm>
            <a:off x="457200" y="6480969"/>
            <a:ext cx="4260056" cy="301752"/>
          </a:xfrm>
        </p:spPr>
        <p:txBody>
          <a:bodyPr/>
          <a:lstStyle/>
          <a:p>
            <a:endParaRPr lang="en-US"/>
          </a:p>
        </p:txBody>
      </p:sp>
      <p:sp>
        <p:nvSpPr>
          <p:cNvPr id="7" name="Slide Number Placeholder 6"/>
          <p:cNvSpPr>
            <a:spLocks noGrp="1"/>
          </p:cNvSpPr>
          <p:nvPr>
            <p:ph type="sldNum" sz="quarter" idx="12"/>
          </p:nvPr>
        </p:nvSpPr>
        <p:spPr>
          <a:xfrm>
            <a:off x="7589520" y="6480969"/>
            <a:ext cx="502920" cy="301752"/>
          </a:xfrm>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248198" y="290732"/>
            <a:ext cx="1066800" cy="6153912"/>
          </a:xfrm>
        </p:spPr>
        <p:txBody>
          <a:bodyPr vert="vert270" anchor="b"/>
          <a:lstStyle>
            <a:lvl1pPr marL="0" algn="ctr">
              <a:defRPr sz="3300" b="1">
                <a:ln w="6350">
                  <a:solidFill>
                    <a:schemeClr val="tx1"/>
                  </a:solidFill>
                </a:ln>
                <a:solidFill>
                  <a:schemeClr val="tx1"/>
                </a:solidFill>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1365006" y="290732"/>
            <a:ext cx="581024" cy="3017520"/>
          </a:xfrm>
          <a:solidFill>
            <a:schemeClr val="bg1"/>
          </a:solidFill>
          <a:ln w="12700">
            <a:noFill/>
          </a:ln>
        </p:spPr>
        <p:txBody>
          <a:bodyPr vert="vert270" anchor="ctr"/>
          <a:lstStyle>
            <a:lvl1pPr marL="0" indent="0" algn="ctr">
              <a:buNone/>
              <a:defRPr sz="1600" b="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1365006" y="3427124"/>
            <a:ext cx="581024" cy="3017520"/>
          </a:xfrm>
          <a:solidFill>
            <a:schemeClr val="bg1"/>
          </a:solidFill>
          <a:ln w="12700">
            <a:noFill/>
          </a:ln>
        </p:spPr>
        <p:txBody>
          <a:bodyPr vert="vert270" anchor="ctr"/>
          <a:lstStyle>
            <a:lvl1pPr marL="0" indent="0" algn="ctr">
              <a:buNone/>
              <a:defRPr sz="1600" b="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2022230" y="290732"/>
            <a:ext cx="6858000" cy="3017520"/>
          </a:xfrm>
        </p:spPr>
        <p:txBody>
          <a:bodyPr/>
          <a:lstStyle>
            <a:lvl1pPr algn="l">
              <a:defRPr sz="2400"/>
            </a:lvl1pPr>
            <a:lvl2pPr algn="l">
              <a:defRPr sz="2000"/>
            </a:lvl2pPr>
            <a:lvl3pPr algn="l">
              <a:defRPr sz="1800"/>
            </a:lvl3pPr>
            <a:lvl4pPr algn="l">
              <a:defRPr sz="1600"/>
            </a:lvl4pPr>
            <a:lvl5pPr algn="l">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2022230" y="3427124"/>
            <a:ext cx="6858000" cy="3017520"/>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a:xfrm>
            <a:off x="4791456" y="6480969"/>
            <a:ext cx="2130552" cy="301752"/>
          </a:xfrm>
        </p:spPr>
        <p:txBody>
          <a:bodyPr/>
          <a:lstStyle/>
          <a:p>
            <a:fld id="{1D8BD707-D9CF-40AE-B4C6-C98DA3205C09}" type="datetimeFigureOut">
              <a:rPr lang="en-US" smtClean="0"/>
              <a:pPr/>
              <a:t>4/13/2018</a:t>
            </a:fld>
            <a:endParaRPr lang="en-US"/>
          </a:p>
        </p:txBody>
      </p:sp>
      <p:sp>
        <p:nvSpPr>
          <p:cNvPr id="8" name="Footer Placeholder 7"/>
          <p:cNvSpPr>
            <a:spLocks noGrp="1"/>
          </p:cNvSpPr>
          <p:nvPr>
            <p:ph type="ftr" sz="quarter" idx="11"/>
          </p:nvPr>
        </p:nvSpPr>
        <p:spPr>
          <a:xfrm>
            <a:off x="457200" y="6480969"/>
            <a:ext cx="4261104" cy="301752"/>
          </a:xfrm>
        </p:spPr>
        <p:txBody>
          <a:bodyPr/>
          <a:lstStyle/>
          <a:p>
            <a:endParaRPr lang="en-US"/>
          </a:p>
        </p:txBody>
      </p:sp>
      <p:sp>
        <p:nvSpPr>
          <p:cNvPr id="9" name="Slide Number Placeholder 8"/>
          <p:cNvSpPr>
            <a:spLocks noGrp="1"/>
          </p:cNvSpPr>
          <p:nvPr>
            <p:ph type="sldNum" sz="quarter" idx="12"/>
          </p:nvPr>
        </p:nvSpPr>
        <p:spPr>
          <a:xfrm>
            <a:off x="7589520" y="6483096"/>
            <a:ext cx="502920" cy="301752"/>
          </a:xfrm>
        </p:spPr>
        <p:txBody>
          <a:bodyPr/>
          <a:lstStyle>
            <a:lvl1pPr algn="ctr">
              <a:defRPr/>
            </a:lvl1p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b="0"/>
            </a:lvl1p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1D8BD707-D9CF-40AE-B4C6-C98DA3205C09}" type="datetimeFigureOut">
              <a:rPr lang="en-US" smtClean="0"/>
              <a:pPr/>
              <a:t>4/13/2018</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4791456" y="6480969"/>
            <a:ext cx="2133600" cy="301752"/>
          </a:xfrm>
        </p:spPr>
        <p:txBody>
          <a:bodyPr/>
          <a:lstStyle/>
          <a:p>
            <a:fld id="{1D8BD707-D9CF-40AE-B4C6-C98DA3205C09}" type="datetimeFigureOut">
              <a:rPr lang="en-US" smtClean="0"/>
              <a:pPr/>
              <a:t>4/13/2018</a:t>
            </a:fld>
            <a:endParaRPr lang="en-US"/>
          </a:p>
        </p:txBody>
      </p:sp>
      <p:sp>
        <p:nvSpPr>
          <p:cNvPr id="3" name="Footer Placeholder 2"/>
          <p:cNvSpPr>
            <a:spLocks noGrp="1"/>
          </p:cNvSpPr>
          <p:nvPr>
            <p:ph type="ftr" sz="quarter" idx="11"/>
          </p:nvPr>
        </p:nvSpPr>
        <p:spPr>
          <a:xfrm>
            <a:off x="457200" y="6481890"/>
            <a:ext cx="4260056" cy="300831"/>
          </a:xfrm>
        </p:spPr>
        <p:txBody>
          <a:bodyPr/>
          <a:lstStyle/>
          <a:p>
            <a:endParaRPr lang="en-US"/>
          </a:p>
        </p:txBody>
      </p:sp>
      <p:sp>
        <p:nvSpPr>
          <p:cNvPr id="4" name="Slide Number Placeholder 3"/>
          <p:cNvSpPr>
            <a:spLocks noGrp="1"/>
          </p:cNvSpPr>
          <p:nvPr>
            <p:ph type="sldNum" sz="quarter" idx="12"/>
          </p:nvPr>
        </p:nvSpPr>
        <p:spPr>
          <a:xfrm>
            <a:off x="7589520" y="6480969"/>
            <a:ext cx="502920" cy="301752"/>
          </a:xfrm>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19456" y="367664"/>
            <a:ext cx="914400" cy="5943600"/>
          </a:xfrm>
        </p:spPr>
        <p:txBody>
          <a:bodyPr vert="vert270" anchor="b"/>
          <a:lstStyle>
            <a:lvl1pPr marL="0" marR="18288" algn="r">
              <a:spcBef>
                <a:spcPts val="0"/>
              </a:spcBef>
              <a:buNone/>
              <a:defRPr sz="2900" b="0" cap="all" baseline="0"/>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1135856" y="367664"/>
            <a:ext cx="2438400" cy="5943600"/>
          </a:xfrm>
        </p:spPr>
        <p:txBody>
          <a:bodyPr anchor="t"/>
          <a:lstStyle>
            <a:lvl1pPr marL="0" indent="0">
              <a:spcBef>
                <a:spcPts val="0"/>
              </a:spcBef>
              <a:buNone/>
              <a:defRPr sz="14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3651250" y="320040"/>
            <a:ext cx="5276088" cy="5989320"/>
          </a:xfrm>
        </p:spPr>
        <p:txBody>
          <a:bodyPr/>
          <a:lstStyle>
            <a:lvl1pPr>
              <a:spcBef>
                <a:spcPts val="0"/>
              </a:spcBef>
              <a:defRPr sz="3000"/>
            </a:lvl1pPr>
            <a:lvl2pPr>
              <a:defRPr sz="2600"/>
            </a:lvl2pPr>
            <a:lvl3pPr>
              <a:defRPr sz="2400"/>
            </a:lvl3pPr>
            <a:lvl4pPr>
              <a:defRPr sz="2000"/>
            </a:lvl4pPr>
            <a:lvl5pPr>
              <a:defRPr sz="20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a:xfrm>
            <a:off x="6278976" y="6556248"/>
            <a:ext cx="2133600" cy="301752"/>
          </a:xfrm>
        </p:spPr>
        <p:txBody>
          <a:bodyPr/>
          <a:lstStyle>
            <a:lvl1pPr>
              <a:defRPr sz="900"/>
            </a:lvl1pPr>
          </a:lstStyle>
          <a:p>
            <a:fld id="{1D8BD707-D9CF-40AE-B4C6-C98DA3205C09}" type="datetimeFigureOut">
              <a:rPr lang="en-US" smtClean="0"/>
              <a:pPr/>
              <a:t>4/13/2018</a:t>
            </a:fld>
            <a:endParaRPr lang="en-US"/>
          </a:p>
        </p:txBody>
      </p:sp>
      <p:sp>
        <p:nvSpPr>
          <p:cNvPr id="6" name="Footer Placeholder 5"/>
          <p:cNvSpPr>
            <a:spLocks noGrp="1"/>
          </p:cNvSpPr>
          <p:nvPr>
            <p:ph type="ftr" sz="quarter" idx="11"/>
          </p:nvPr>
        </p:nvSpPr>
        <p:spPr>
          <a:xfrm>
            <a:off x="1135856" y="6556248"/>
            <a:ext cx="5143120" cy="301752"/>
          </a:xfrm>
        </p:spPr>
        <p:txBody>
          <a:bodyPr/>
          <a:lstStyle>
            <a:lvl1pPr>
              <a:defRPr sz="900"/>
            </a:lvl1pPr>
          </a:lstStyle>
          <a:p>
            <a:endParaRPr lang="en-US"/>
          </a:p>
        </p:txBody>
      </p:sp>
      <p:sp>
        <p:nvSpPr>
          <p:cNvPr id="7" name="Slide Number Placeholder 6"/>
          <p:cNvSpPr>
            <a:spLocks noGrp="1"/>
          </p:cNvSpPr>
          <p:nvPr>
            <p:ph type="sldNum" sz="quarter" idx="12"/>
          </p:nvPr>
        </p:nvSpPr>
        <p:spPr>
          <a:xfrm>
            <a:off x="8410576" y="6556248"/>
            <a:ext cx="502920" cy="301752"/>
          </a:xfrm>
        </p:spPr>
        <p:txBody>
          <a:bodyPr/>
          <a:lstStyle>
            <a:lvl1pPr>
              <a:defRPr sz="900"/>
            </a:lvl1p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19456" y="150896"/>
            <a:ext cx="914400" cy="6400800"/>
          </a:xfrm>
        </p:spPr>
        <p:txBody>
          <a:bodyPr vert="vert270" anchor="b"/>
          <a:lstStyle>
            <a:lvl1pPr marL="0" algn="l">
              <a:buNone/>
              <a:defRPr sz="3000" b="0" cap="all" baseline="0"/>
            </a:lvl1pPr>
          </a:lstStyle>
          <a:p>
            <a:r>
              <a:rPr kumimoji="0" lang="en-US" smtClean="0"/>
              <a:t>Click to edit Master title style</a:t>
            </a:r>
            <a:endParaRPr kumimoji="0" lang="en-US"/>
          </a:p>
        </p:txBody>
      </p:sp>
      <p:sp>
        <p:nvSpPr>
          <p:cNvPr id="3" name="Picture Placeholder 2"/>
          <p:cNvSpPr>
            <a:spLocks noGrp="1"/>
          </p:cNvSpPr>
          <p:nvPr>
            <p:ph type="pic" idx="1"/>
          </p:nvPr>
        </p:nvSpPr>
        <p:spPr>
          <a:xfrm>
            <a:off x="1138237" y="373966"/>
            <a:ext cx="7333488" cy="5486400"/>
          </a:xfrm>
          <a:solidFill>
            <a:schemeClr val="bg2">
              <a:shade val="50000"/>
            </a:schemeClr>
          </a:solidFill>
        </p:spPr>
        <p:txBody>
          <a:bodyPr/>
          <a:lstStyle>
            <a:lvl1pPr marL="0" indent="0">
              <a:buNone/>
              <a:defRPr sz="3200"/>
            </a:lvl1pPr>
          </a:lstStyle>
          <a:p>
            <a:r>
              <a:rPr kumimoji="0" lang="en-US" smtClean="0"/>
              <a:t>Click icon to add picture</a:t>
            </a:r>
            <a:endParaRPr kumimoji="0" lang="en-US" dirty="0"/>
          </a:p>
        </p:txBody>
      </p:sp>
      <p:sp>
        <p:nvSpPr>
          <p:cNvPr id="4" name="Text Placeholder 3"/>
          <p:cNvSpPr>
            <a:spLocks noGrp="1"/>
          </p:cNvSpPr>
          <p:nvPr>
            <p:ph type="body" sz="half" idx="2"/>
          </p:nvPr>
        </p:nvSpPr>
        <p:spPr>
          <a:xfrm>
            <a:off x="1143000" y="5867400"/>
            <a:ext cx="7333488" cy="685800"/>
          </a:xfrm>
          <a:solidFill>
            <a:schemeClr val="accent1">
              <a:alpha val="15000"/>
            </a:schemeClr>
          </a:solidFill>
          <a:ln>
            <a:solidFill>
              <a:schemeClr val="accent1"/>
            </a:solidFill>
            <a:miter lim="800000"/>
          </a:ln>
        </p:spPr>
        <p:txBody>
          <a:bodyPr/>
          <a:lstStyle>
            <a:lvl1pPr marL="0" indent="0">
              <a:spcBef>
                <a:spcPts val="0"/>
              </a:spcBef>
              <a:buNone/>
              <a:defRPr sz="14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a:xfrm>
            <a:off x="6108192" y="6556248"/>
            <a:ext cx="2103120" cy="301752"/>
          </a:xfrm>
        </p:spPr>
        <p:txBody>
          <a:bodyPr/>
          <a:lstStyle>
            <a:lvl1pPr>
              <a:defRPr sz="900"/>
            </a:lvl1pPr>
          </a:lstStyle>
          <a:p>
            <a:fld id="{1D8BD707-D9CF-40AE-B4C6-C98DA3205C09}" type="datetimeFigureOut">
              <a:rPr lang="en-US" smtClean="0"/>
              <a:pPr/>
              <a:t>4/13/2018</a:t>
            </a:fld>
            <a:endParaRPr lang="en-US"/>
          </a:p>
        </p:txBody>
      </p:sp>
      <p:sp>
        <p:nvSpPr>
          <p:cNvPr id="6" name="Footer Placeholder 5"/>
          <p:cNvSpPr>
            <a:spLocks noGrp="1"/>
          </p:cNvSpPr>
          <p:nvPr>
            <p:ph type="ftr" sz="quarter" idx="11"/>
          </p:nvPr>
        </p:nvSpPr>
        <p:spPr>
          <a:xfrm>
            <a:off x="1170432" y="6557169"/>
            <a:ext cx="4948072" cy="301752"/>
          </a:xfrm>
        </p:spPr>
        <p:txBody>
          <a:bodyPr/>
          <a:lstStyle>
            <a:lvl1pPr>
              <a:defRPr sz="900"/>
            </a:lvl1pPr>
          </a:lstStyle>
          <a:p>
            <a:endParaRPr lang="en-US"/>
          </a:p>
        </p:txBody>
      </p:sp>
      <p:sp>
        <p:nvSpPr>
          <p:cNvPr id="7" name="Slide Number Placeholder 6"/>
          <p:cNvSpPr>
            <a:spLocks noGrp="1"/>
          </p:cNvSpPr>
          <p:nvPr>
            <p:ph type="sldNum" sz="quarter" idx="12"/>
          </p:nvPr>
        </p:nvSpPr>
        <p:spPr>
          <a:xfrm>
            <a:off x="8217192" y="6556248"/>
            <a:ext cx="365760" cy="301752"/>
          </a:xfrm>
        </p:spPr>
        <p:txBody>
          <a:bodyPr/>
          <a:lstStyle>
            <a:lvl1pPr algn="ctr">
              <a:defRPr sz="900"/>
            </a:lvl1p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11" name="Right Triangle 10"/>
          <p:cNvSpPr/>
          <p:nvPr/>
        </p:nvSpPr>
        <p:spPr>
          <a:xfrm>
            <a:off x="7034" y="14068"/>
            <a:ext cx="9129932" cy="6836899"/>
          </a:xfrm>
          <a:prstGeom prst="rtTriangle">
            <a:avLst/>
          </a:prstGeom>
          <a:gradFill flip="none" rotWithShape="1">
            <a:gsLst>
              <a:gs pos="0">
                <a:schemeClr val="tx2">
                  <a:alpha val="10000"/>
                </a:schemeClr>
              </a:gs>
              <a:gs pos="70000">
                <a:schemeClr val="tx2">
                  <a:alpha val="8000"/>
                </a:schemeClr>
              </a:gs>
              <a:gs pos="100000">
                <a:schemeClr val="tx2">
                  <a:alpha val="1000"/>
                </a:schemeClr>
              </a:gs>
            </a:gsLst>
            <a:lin ang="80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cxnSp>
        <p:nvCxnSpPr>
          <p:cNvPr id="8" name="Straight Connector 7"/>
          <p:cNvCxnSpPr/>
          <p:nvPr/>
        </p:nvCxnSpPr>
        <p:spPr>
          <a:xfrm>
            <a:off x="0" y="7034"/>
            <a:ext cx="9136966" cy="6843933"/>
          </a:xfrm>
          <a:prstGeom prst="line">
            <a:avLst/>
          </a:prstGeom>
          <a:noFill/>
          <a:ln w="5000" cap="rnd" cmpd="sng" algn="ctr">
            <a:solidFill>
              <a:schemeClr val="bg2">
                <a:tint val="55000"/>
                <a:satMod val="200000"/>
                <a:alpha val="35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9" name="Straight Connector 8"/>
          <p:cNvCxnSpPr/>
          <p:nvPr/>
        </p:nvCxnSpPr>
        <p:spPr>
          <a:xfrm rot="10800000" flipV="1">
            <a:off x="6468794" y="4948410"/>
            <a:ext cx="2672861" cy="1900210"/>
          </a:xfrm>
          <a:prstGeom prst="line">
            <a:avLst/>
          </a:prstGeom>
          <a:noFill/>
          <a:ln w="6000" cap="rnd" cmpd="sng" algn="ctr">
            <a:solidFill>
              <a:schemeClr val="bg2">
                <a:tint val="50000"/>
                <a:satMod val="200000"/>
                <a:alpha val="45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2" name="Title Placeholder 21"/>
          <p:cNvSpPr>
            <a:spLocks noGrp="1"/>
          </p:cNvSpPr>
          <p:nvPr>
            <p:ph type="title"/>
          </p:nvPr>
        </p:nvSpPr>
        <p:spPr>
          <a:xfrm>
            <a:off x="457200" y="267494"/>
            <a:ext cx="8229600" cy="1399032"/>
          </a:xfrm>
          <a:prstGeom prst="rect">
            <a:avLst/>
          </a:prstGeom>
        </p:spPr>
        <p:txBody>
          <a:bodyPr vert="horz" anchor="ctr">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457200" y="1882808"/>
            <a:ext cx="8229600" cy="4572000"/>
          </a:xfrm>
          <a:prstGeom prst="rect">
            <a:avLst/>
          </a:prstGeom>
        </p:spPr>
        <p:txBody>
          <a:bodyPr vert="horz" anchor="t">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4791456" y="6480969"/>
            <a:ext cx="2133600" cy="301752"/>
          </a:xfrm>
          <a:prstGeom prst="rect">
            <a:avLst/>
          </a:prstGeom>
        </p:spPr>
        <p:txBody>
          <a:bodyPr vert="horz" anchor="b"/>
          <a:lstStyle>
            <a:lvl1pPr algn="l" eaLnBrk="1" latinLnBrk="0" hangingPunct="1">
              <a:defRPr kumimoji="0" sz="1000" b="0">
                <a:solidFill>
                  <a:schemeClr val="tx1"/>
                </a:solidFill>
              </a:defRPr>
            </a:lvl1pPr>
          </a:lstStyle>
          <a:p>
            <a:fld id="{1D8BD707-D9CF-40AE-B4C6-C98DA3205C09}" type="datetimeFigureOut">
              <a:rPr lang="en-US" smtClean="0"/>
              <a:pPr/>
              <a:t>4/13/2018</a:t>
            </a:fld>
            <a:endParaRPr lang="en-US"/>
          </a:p>
        </p:txBody>
      </p:sp>
      <p:sp>
        <p:nvSpPr>
          <p:cNvPr id="3" name="Footer Placeholder 2"/>
          <p:cNvSpPr>
            <a:spLocks noGrp="1"/>
          </p:cNvSpPr>
          <p:nvPr>
            <p:ph type="ftr" sz="quarter" idx="3"/>
          </p:nvPr>
        </p:nvSpPr>
        <p:spPr>
          <a:xfrm>
            <a:off x="457200" y="6481890"/>
            <a:ext cx="4260056" cy="300831"/>
          </a:xfrm>
          <a:prstGeom prst="rect">
            <a:avLst/>
          </a:prstGeom>
        </p:spPr>
        <p:txBody>
          <a:bodyPr vert="horz" anchor="b"/>
          <a:lstStyle>
            <a:lvl1pPr algn="r" eaLnBrk="1" latinLnBrk="0" hangingPunct="1">
              <a:defRPr kumimoji="0" sz="1000">
                <a:solidFill>
                  <a:schemeClr val="tx1"/>
                </a:solidFill>
              </a:defRPr>
            </a:lvl1pPr>
          </a:lstStyle>
          <a:p>
            <a:endParaRPr lang="en-US"/>
          </a:p>
        </p:txBody>
      </p:sp>
      <p:sp>
        <p:nvSpPr>
          <p:cNvPr id="23" name="Slide Number Placeholder 22"/>
          <p:cNvSpPr>
            <a:spLocks noGrp="1"/>
          </p:cNvSpPr>
          <p:nvPr>
            <p:ph type="sldNum" sz="quarter" idx="4"/>
          </p:nvPr>
        </p:nvSpPr>
        <p:spPr>
          <a:xfrm>
            <a:off x="7589520" y="6480969"/>
            <a:ext cx="502920" cy="301752"/>
          </a:xfrm>
          <a:prstGeom prst="rect">
            <a:avLst/>
          </a:prstGeom>
        </p:spPr>
        <p:txBody>
          <a:bodyPr vert="horz" anchor="b"/>
          <a:lstStyle>
            <a:lvl1pPr algn="ctr" eaLnBrk="1" latinLnBrk="0" hangingPunct="1">
              <a:defRPr kumimoji="0" sz="1200">
                <a:solidFill>
                  <a:schemeClr val="tx1"/>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marL="484632" algn="l" rtl="0" eaLnBrk="1" latinLnBrk="0" hangingPunct="1">
        <a:spcBef>
          <a:spcPct val="0"/>
        </a:spcBef>
        <a:buNone/>
        <a:defRPr kumimoji="0" sz="4200" kern="1200">
          <a:ln w="6350">
            <a:solidFill>
              <a:schemeClr val="accent1">
                <a:shade val="43000"/>
              </a:schemeClr>
            </a:solidFill>
          </a:ln>
          <a:solidFill>
            <a:schemeClr val="accent1">
              <a:tint val="83000"/>
              <a:satMod val="150000"/>
            </a:schemeClr>
          </a:solidFill>
          <a:effectLst>
            <a:outerShdw blurRad="26000" dist="26000" dir="14500000" algn="tl" rotWithShape="0">
              <a:srgbClr val="000000">
                <a:alpha val="40000"/>
              </a:srgbClr>
            </a:outerShdw>
          </a:effectLst>
          <a:latin typeface="+mj-lt"/>
          <a:ea typeface="+mj-ea"/>
          <a:cs typeface="+mj-cs"/>
        </a:defRPr>
      </a:lvl1pPr>
    </p:titleStyle>
    <p:bodyStyle>
      <a:lvl1pPr marL="448056" indent="-384048" algn="l" rtl="0" eaLnBrk="1" latinLnBrk="0" hangingPunct="1">
        <a:spcBef>
          <a:spcPct val="20000"/>
        </a:spcBef>
        <a:buClr>
          <a:schemeClr val="accent1"/>
        </a:buClr>
        <a:buSzPct val="80000"/>
        <a:buFont typeface="Wingdings 2"/>
        <a:buChar char=""/>
        <a:defRPr kumimoji="0" sz="3000" kern="1200">
          <a:solidFill>
            <a:schemeClr val="tx1"/>
          </a:solidFill>
          <a:latin typeface="+mn-lt"/>
          <a:ea typeface="+mn-ea"/>
          <a:cs typeface="+mn-cs"/>
        </a:defRPr>
      </a:lvl1pPr>
      <a:lvl2pPr marL="822960" indent="-285750" algn="l" rtl="0" eaLnBrk="1" latinLnBrk="0" hangingPunct="1">
        <a:spcBef>
          <a:spcPct val="20000"/>
        </a:spcBef>
        <a:buClr>
          <a:schemeClr val="accent1"/>
        </a:buClr>
        <a:buSzPct val="95000"/>
        <a:buFont typeface="Verdana"/>
        <a:buChar char="›"/>
        <a:defRPr kumimoji="0" sz="2600" kern="1200">
          <a:solidFill>
            <a:schemeClr val="tx1"/>
          </a:solidFill>
          <a:latin typeface="+mn-lt"/>
          <a:ea typeface="+mn-ea"/>
          <a:cs typeface="+mn-cs"/>
        </a:defRPr>
      </a:lvl2pPr>
      <a:lvl3pPr marL="1106424" indent="-228600" algn="l" rtl="0" eaLnBrk="1" latinLnBrk="0" hangingPunct="1">
        <a:spcBef>
          <a:spcPct val="20000"/>
        </a:spcBef>
        <a:buClr>
          <a:schemeClr val="accent1"/>
        </a:buClr>
        <a:buFont typeface="Wingdings 2"/>
        <a:buChar char=""/>
        <a:defRPr kumimoji="0" sz="2400" kern="1200">
          <a:solidFill>
            <a:schemeClr val="tx1"/>
          </a:solidFill>
          <a:latin typeface="+mn-lt"/>
          <a:ea typeface="+mn-ea"/>
          <a:cs typeface="+mn-cs"/>
        </a:defRPr>
      </a:lvl3pPr>
      <a:lvl4pPr marL="1371600" indent="-210312" algn="l" rtl="0" eaLnBrk="1" latinLnBrk="0" hangingPunct="1">
        <a:spcBef>
          <a:spcPct val="20000"/>
        </a:spcBef>
        <a:buClr>
          <a:schemeClr val="accent1"/>
        </a:buClr>
        <a:buFont typeface="Wingdings 2"/>
        <a:buChar char=""/>
        <a:defRPr kumimoji="0" sz="2000" kern="1200">
          <a:solidFill>
            <a:schemeClr val="tx1"/>
          </a:solidFill>
          <a:latin typeface="+mn-lt"/>
          <a:ea typeface="+mn-ea"/>
          <a:cs typeface="+mn-cs"/>
        </a:defRPr>
      </a:lvl4pPr>
      <a:lvl5pPr marL="1600200" indent="-210312" algn="l" rtl="0" eaLnBrk="1" latinLnBrk="0" hangingPunct="1">
        <a:spcBef>
          <a:spcPct val="20000"/>
        </a:spcBef>
        <a:buClr>
          <a:schemeClr val="accent1">
            <a:tint val="75000"/>
          </a:schemeClr>
        </a:buClr>
        <a:buFont typeface="Wingdings 2"/>
        <a:buChar char=""/>
        <a:defRPr kumimoji="0" sz="1900" kern="1200">
          <a:solidFill>
            <a:schemeClr val="tx1"/>
          </a:solidFill>
          <a:latin typeface="+mn-lt"/>
          <a:ea typeface="+mn-ea"/>
          <a:cs typeface="+mn-cs"/>
        </a:defRPr>
      </a:lvl5pPr>
      <a:lvl6pPr marL="1828800" indent="-210312" algn="l" rtl="0" eaLnBrk="1" latinLnBrk="0" hangingPunct="1">
        <a:spcBef>
          <a:spcPct val="20000"/>
        </a:spcBef>
        <a:buClr>
          <a:schemeClr val="accent1">
            <a:tint val="75000"/>
          </a:schemeClr>
        </a:buClr>
        <a:buFont typeface="Wingdings 2"/>
        <a:buChar char=""/>
        <a:defRPr kumimoji="0" sz="1800" kern="1200">
          <a:solidFill>
            <a:schemeClr val="tx1"/>
          </a:solidFill>
          <a:latin typeface="+mn-lt"/>
          <a:ea typeface="+mn-ea"/>
          <a:cs typeface="+mn-cs"/>
        </a:defRPr>
      </a:lvl6pPr>
      <a:lvl7pPr marL="2084832" indent="-210312"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7pPr>
      <a:lvl8pPr marL="2286000" indent="-182880"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8pPr>
      <a:lvl9pPr marL="2514600" indent="-182880"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xml"/><Relationship Id="rId1" Type="http://schemas.openxmlformats.org/officeDocument/2006/relationships/slideLayout" Target="../slideLayouts/slideLayout4.xml"/><Relationship Id="rId4" Type="http://schemas.openxmlformats.org/officeDocument/2006/relationships/chart" Target="../charts/char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2.xml"/><Relationship Id="rId1" Type="http://schemas.openxmlformats.org/officeDocument/2006/relationships/slideLayout" Target="../slideLayouts/slideLayout4.xml"/><Relationship Id="rId4" Type="http://schemas.openxmlformats.org/officeDocument/2006/relationships/chart" Target="../charts/chart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3.xml"/><Relationship Id="rId1" Type="http://schemas.openxmlformats.org/officeDocument/2006/relationships/slideLayout" Target="../slideLayouts/slideLayout4.xml"/><Relationship Id="rId4" Type="http://schemas.openxmlformats.org/officeDocument/2006/relationships/chart" Target="../charts/chart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notesSlide" Target="../notesSlides/notesSlide4.xml"/><Relationship Id="rId1" Type="http://schemas.openxmlformats.org/officeDocument/2006/relationships/slideLayout" Target="../slideLayouts/slideLayout4.xml"/><Relationship Id="rId4" Type="http://schemas.openxmlformats.org/officeDocument/2006/relationships/chart" Target="../charts/chart8.xml"/></Relationships>
</file>

<file path=ppt/slides/_rels/slide19.xml.rels><?xml version="1.0" encoding="UTF-8" standalone="yes"?>
<Relationships xmlns="http://schemas.openxmlformats.org/package/2006/relationships"><Relationship Id="rId3" Type="http://schemas.openxmlformats.org/officeDocument/2006/relationships/chart" Target="../charts/chart9.xml"/><Relationship Id="rId2" Type="http://schemas.openxmlformats.org/officeDocument/2006/relationships/notesSlide" Target="../notesSlides/notesSlide5.xml"/><Relationship Id="rId1" Type="http://schemas.openxmlformats.org/officeDocument/2006/relationships/slideLayout" Target="../slideLayouts/slideLayout4.xml"/><Relationship Id="rId4" Type="http://schemas.openxmlformats.org/officeDocument/2006/relationships/chart" Target="../charts/chart10.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chart" Target="../charts/chart11.xml"/><Relationship Id="rId2" Type="http://schemas.openxmlformats.org/officeDocument/2006/relationships/notesSlide" Target="../notesSlides/notesSlide6.xml"/><Relationship Id="rId1" Type="http://schemas.openxmlformats.org/officeDocument/2006/relationships/slideLayout" Target="../slideLayouts/slideLayout4.xml"/><Relationship Id="rId4" Type="http://schemas.openxmlformats.org/officeDocument/2006/relationships/chart" Target="../charts/chart1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609600" y="1219200"/>
            <a:ext cx="7848600" cy="4862870"/>
          </a:xfrm>
          <a:prstGeom prst="rect">
            <a:avLst/>
          </a:prstGeom>
        </p:spPr>
        <p:txBody>
          <a:bodyPr wrap="square">
            <a:spAutoFit/>
          </a:bodyPr>
          <a:lstStyle/>
          <a:p>
            <a:endParaRPr lang="en-US" b="1" dirty="0" smtClean="0">
              <a:solidFill>
                <a:srgbClr val="09B9A5"/>
              </a:solidFill>
              <a:effectLst>
                <a:outerShdw blurRad="38100" dist="38100" dir="2700000" algn="tl">
                  <a:srgbClr val="000000">
                    <a:alpha val="43137"/>
                  </a:srgbClr>
                </a:outerShdw>
              </a:effectLst>
            </a:endParaRPr>
          </a:p>
          <a:p>
            <a:pPr algn="ctr"/>
            <a:r>
              <a:rPr lang="ka-GE" sz="3200" dirty="0">
                <a:ln w="6350">
                  <a:solidFill>
                    <a:schemeClr val="accent1">
                      <a:shade val="43000"/>
                    </a:schemeClr>
                  </a:solidFill>
                </a:ln>
                <a:solidFill>
                  <a:schemeClr val="accent1">
                    <a:lumMod val="75000"/>
                  </a:schemeClr>
                </a:solidFill>
                <a:latin typeface="+mj-lt"/>
                <a:ea typeface="+mj-ea"/>
                <a:cs typeface="+mj-cs"/>
              </a:rPr>
              <a:t>სტატისტიკური მონაცემები ზოგიერთ, სპეციალურ კონტროლს დაქვემდებარებულ ფარმაცევტულ პროდუქტთან გათანაბრებულ სამკურნალო საშუალებების იმპორტზე  და  მოხმარებაზე </a:t>
            </a:r>
          </a:p>
          <a:p>
            <a:pPr algn="ctr"/>
            <a:r>
              <a:rPr lang="ka-GE" sz="3200">
                <a:ln w="6350">
                  <a:solidFill>
                    <a:schemeClr val="accent1">
                      <a:shade val="43000"/>
                    </a:schemeClr>
                  </a:solidFill>
                </a:ln>
                <a:solidFill>
                  <a:schemeClr val="accent1">
                    <a:lumMod val="75000"/>
                  </a:schemeClr>
                </a:solidFill>
                <a:latin typeface="+mj-lt"/>
                <a:ea typeface="+mj-ea"/>
                <a:cs typeface="+mj-cs"/>
              </a:rPr>
              <a:t>2015-2017 </a:t>
            </a:r>
            <a:r>
              <a:rPr lang="ka-GE" sz="3200" dirty="0">
                <a:ln w="6350">
                  <a:solidFill>
                    <a:schemeClr val="accent1">
                      <a:shade val="43000"/>
                    </a:schemeClr>
                  </a:solidFill>
                </a:ln>
                <a:solidFill>
                  <a:schemeClr val="accent1">
                    <a:lumMod val="75000"/>
                  </a:schemeClr>
                </a:solidFill>
                <a:latin typeface="+mj-lt"/>
                <a:ea typeface="+mj-ea"/>
                <a:cs typeface="+mj-cs"/>
              </a:rPr>
              <a:t>წწ. (გრამებში</a:t>
            </a:r>
            <a:r>
              <a:rPr lang="en-US" sz="3200" dirty="0">
                <a:ln w="6350">
                  <a:solidFill>
                    <a:schemeClr val="accent1">
                      <a:shade val="43000"/>
                    </a:schemeClr>
                  </a:solidFill>
                </a:ln>
                <a:solidFill>
                  <a:schemeClr val="accent1">
                    <a:lumMod val="75000"/>
                  </a:schemeClr>
                </a:solidFill>
                <a:latin typeface="+mj-lt"/>
                <a:ea typeface="+mj-ea"/>
                <a:cs typeface="+mj-cs"/>
              </a:rPr>
              <a:t>)</a:t>
            </a:r>
          </a:p>
          <a:p>
            <a:endParaRPr lang="en-US" sz="3200" b="1" dirty="0">
              <a:solidFill>
                <a:srgbClr val="09B9A5"/>
              </a:solidFill>
              <a:effectLst>
                <a:outerShdw blurRad="38100" dist="38100" dir="2700000" algn="tl">
                  <a:srgbClr val="000000">
                    <a:alpha val="43137"/>
                  </a:srgbClr>
                </a:outerShdw>
              </a:effectLst>
            </a:endParaRPr>
          </a:p>
          <a:p>
            <a:endParaRPr lang="en-US" b="1" dirty="0" smtClean="0">
              <a:solidFill>
                <a:srgbClr val="09B9A5"/>
              </a:solidFill>
              <a:effectLst>
                <a:outerShdw blurRad="38100" dist="38100" dir="2700000" algn="tl">
                  <a:srgbClr val="000000">
                    <a:alpha val="43137"/>
                  </a:srgbClr>
                </a:outerShdw>
              </a:effectLst>
            </a:endParaRPr>
          </a:p>
          <a:p>
            <a:endParaRPr lang="en-US" dirty="0"/>
          </a:p>
        </p:txBody>
      </p:sp>
    </p:spTree>
    <p:extLst>
      <p:ext uri="{BB962C8B-B14F-4D97-AF65-F5344CB8AC3E}">
        <p14:creationId xmlns:p14="http://schemas.microsoft.com/office/powerpoint/2010/main" val="296507964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57200"/>
            <a:ext cx="8229600" cy="609600"/>
          </a:xfrm>
        </p:spPr>
        <p:txBody>
          <a:bodyPr>
            <a:noAutofit/>
          </a:bodyPr>
          <a:lstStyle/>
          <a:p>
            <a:r>
              <a:rPr lang="ka-GE" sz="2400" b="1" dirty="0">
                <a:solidFill>
                  <a:schemeClr val="tx2"/>
                </a:solidFill>
                <a:latin typeface="+mn-lt"/>
                <a:ea typeface="+mn-ea"/>
                <a:cs typeface="+mn-cs"/>
              </a:rPr>
              <a:t>შერჩევის კრიტერიუმის </a:t>
            </a:r>
            <a:r>
              <a:rPr lang="ka-GE" sz="2400" b="1">
                <a:solidFill>
                  <a:schemeClr val="tx2"/>
                </a:solidFill>
                <a:latin typeface="+mn-lt"/>
                <a:ea typeface="+mn-ea"/>
                <a:cs typeface="+mn-cs"/>
              </a:rPr>
              <a:t>საფუძველზე</a:t>
            </a:r>
            <a:r>
              <a:rPr lang="ka-GE" sz="2400" b="1" smtClean="0">
                <a:solidFill>
                  <a:schemeClr val="tx2"/>
                </a:solidFill>
                <a:latin typeface="+mn-lt"/>
                <a:ea typeface="+mn-ea"/>
                <a:cs typeface="+mn-cs"/>
              </a:rPr>
              <a:t>:</a:t>
            </a:r>
            <a:endParaRPr lang="en-US" sz="2400" b="1" dirty="0">
              <a:solidFill>
                <a:schemeClr val="tx2"/>
              </a:solidFill>
              <a:latin typeface="+mn-lt"/>
              <a:ea typeface="+mn-ea"/>
              <a:cs typeface="+mn-cs"/>
            </a:endParaRPr>
          </a:p>
        </p:txBody>
      </p:sp>
      <p:sp>
        <p:nvSpPr>
          <p:cNvPr id="3" name="Content Placeholder 2"/>
          <p:cNvSpPr>
            <a:spLocks noGrp="1"/>
          </p:cNvSpPr>
          <p:nvPr>
            <p:ph idx="1"/>
          </p:nvPr>
        </p:nvSpPr>
        <p:spPr>
          <a:xfrm>
            <a:off x="457200" y="1600200"/>
            <a:ext cx="8229600" cy="4876800"/>
          </a:xfrm>
        </p:spPr>
        <p:txBody>
          <a:bodyPr>
            <a:noAutofit/>
          </a:bodyPr>
          <a:lstStyle/>
          <a:p>
            <a:pPr marL="0" indent="0" algn="just" fontAlgn="base">
              <a:buNone/>
            </a:pPr>
            <a:r>
              <a:rPr lang="ka-GE" sz="2200" dirty="0"/>
              <a:t>იმპორტის მაძიებელი 8 იურიდიული </a:t>
            </a:r>
            <a:r>
              <a:rPr lang="ka-GE" sz="2200"/>
              <a:t>პირიდან </a:t>
            </a:r>
            <a:r>
              <a:rPr lang="ka-GE" sz="2200" smtClean="0"/>
              <a:t>შერჩეული </a:t>
            </a:r>
            <a:r>
              <a:rPr lang="ka-GE" sz="2200" dirty="0"/>
              <a:t>იქნა  7 იურიდიული </a:t>
            </a:r>
            <a:r>
              <a:rPr lang="ka-GE" sz="2200"/>
              <a:t>პირი</a:t>
            </a:r>
            <a:r>
              <a:rPr lang="ka-GE" sz="2200" smtClean="0"/>
              <a:t>:</a:t>
            </a:r>
          </a:p>
          <a:p>
            <a:pPr marL="0" indent="0" fontAlgn="base">
              <a:buNone/>
            </a:pPr>
            <a:endParaRPr lang="en-US" sz="2000" dirty="0"/>
          </a:p>
          <a:p>
            <a:pPr marL="457200" indent="-457200">
              <a:buFont typeface="+mj-lt"/>
              <a:buAutoNum type="arabicPeriod"/>
            </a:pPr>
            <a:r>
              <a:rPr lang="ka-GE" sz="2000" smtClean="0"/>
              <a:t>შპს </a:t>
            </a:r>
            <a:r>
              <a:rPr lang="ka-GE" sz="2000"/>
              <a:t>„</a:t>
            </a:r>
            <a:r>
              <a:rPr lang="ka-GE" sz="2000" smtClean="0"/>
              <a:t>ავერსი-ფარმა“;</a:t>
            </a:r>
            <a:endParaRPr lang="en-US" sz="2000" dirty="0"/>
          </a:p>
          <a:p>
            <a:pPr marL="457200" indent="-457200">
              <a:buFont typeface="+mj-lt"/>
              <a:buAutoNum type="arabicPeriod"/>
            </a:pPr>
            <a:r>
              <a:rPr lang="ka-GE" sz="2000" smtClean="0"/>
              <a:t>შპს </a:t>
            </a:r>
            <a:r>
              <a:rPr lang="ka-GE" sz="2000"/>
              <a:t>„</a:t>
            </a:r>
            <a:r>
              <a:rPr lang="ka-GE" sz="2000" smtClean="0"/>
              <a:t>ნიუ-ჯორჯია </a:t>
            </a:r>
            <a:r>
              <a:rPr lang="ka-GE" sz="2000"/>
              <a:t>555</a:t>
            </a:r>
            <a:r>
              <a:rPr lang="ka-GE" sz="2000" smtClean="0"/>
              <a:t>“;</a:t>
            </a:r>
            <a:endParaRPr lang="en-US" sz="2000" dirty="0"/>
          </a:p>
          <a:p>
            <a:pPr marL="457200" indent="-457200">
              <a:buFont typeface="+mj-lt"/>
              <a:buAutoNum type="arabicPeriod"/>
            </a:pPr>
            <a:r>
              <a:rPr lang="ka-GE" sz="2000" smtClean="0"/>
              <a:t>შპს </a:t>
            </a:r>
            <a:r>
              <a:rPr lang="ka-GE" sz="2000" dirty="0"/>
              <a:t>„</a:t>
            </a:r>
            <a:r>
              <a:rPr lang="ka-GE" sz="2000"/>
              <a:t>ნეტ </a:t>
            </a:r>
            <a:r>
              <a:rPr lang="ka-GE" sz="2000" smtClean="0"/>
              <a:t>ფარმა-საქართველო“;</a:t>
            </a:r>
            <a:endParaRPr lang="en-US" sz="2000" dirty="0"/>
          </a:p>
          <a:p>
            <a:pPr marL="457200" indent="-457200">
              <a:buFont typeface="+mj-lt"/>
              <a:buAutoNum type="arabicPeriod"/>
            </a:pPr>
            <a:r>
              <a:rPr lang="ka-GE" sz="2000" smtClean="0"/>
              <a:t>შპს </a:t>
            </a:r>
            <a:r>
              <a:rPr lang="ka-GE" sz="2000"/>
              <a:t>„</a:t>
            </a:r>
            <a:r>
              <a:rPr lang="ka-GE" sz="2000" smtClean="0"/>
              <a:t>არგო“;</a:t>
            </a:r>
            <a:endParaRPr lang="en-US" sz="2000" dirty="0"/>
          </a:p>
          <a:p>
            <a:pPr marL="457200" indent="-457200">
              <a:buFont typeface="+mj-lt"/>
              <a:buAutoNum type="arabicPeriod"/>
            </a:pPr>
            <a:r>
              <a:rPr lang="ka-GE" sz="2000" smtClean="0"/>
              <a:t>შპს  </a:t>
            </a:r>
            <a:r>
              <a:rPr lang="ka-GE" sz="2000" dirty="0"/>
              <a:t>„სი ენ </a:t>
            </a:r>
            <a:r>
              <a:rPr lang="ka-GE" sz="2000"/>
              <a:t>სი</a:t>
            </a:r>
            <a:r>
              <a:rPr lang="ka-GE" sz="2000" smtClean="0"/>
              <a:t>“;</a:t>
            </a:r>
            <a:endParaRPr lang="en-US" sz="2000" dirty="0"/>
          </a:p>
          <a:p>
            <a:pPr marL="457200" indent="-457200">
              <a:buFont typeface="+mj-lt"/>
              <a:buAutoNum type="arabicPeriod"/>
            </a:pPr>
            <a:r>
              <a:rPr lang="ka-GE" sz="2000" smtClean="0"/>
              <a:t>სს </a:t>
            </a:r>
            <a:r>
              <a:rPr lang="ka-GE" sz="2000" dirty="0"/>
              <a:t>„ჰუმანითი ჯორჯია“;</a:t>
            </a:r>
            <a:endParaRPr lang="en-US" sz="2000" dirty="0"/>
          </a:p>
          <a:p>
            <a:pPr marL="457200" indent="-457200">
              <a:buFont typeface="+mj-lt"/>
              <a:buAutoNum type="arabicPeriod"/>
            </a:pPr>
            <a:r>
              <a:rPr lang="ka-GE" sz="2000" smtClean="0"/>
              <a:t>შპს </a:t>
            </a:r>
            <a:r>
              <a:rPr lang="ka-GE" sz="2000" dirty="0"/>
              <a:t>„ჯეომედფარმა</a:t>
            </a:r>
            <a:r>
              <a:rPr lang="ka-GE" sz="2000"/>
              <a:t>“ </a:t>
            </a:r>
          </a:p>
          <a:p>
            <a:pPr marL="457200" indent="-457200">
              <a:buFont typeface="+mj-lt"/>
              <a:buAutoNum type="arabicPeriod"/>
            </a:pPr>
            <a:endParaRPr lang="en-US" sz="2000" dirty="0"/>
          </a:p>
          <a:p>
            <a:pPr marL="0" indent="0">
              <a:buNone/>
            </a:pPr>
            <a:r>
              <a:rPr lang="ka-GE" sz="2000" i="1" u="sng" smtClean="0">
                <a:solidFill>
                  <a:schemeClr val="tx2"/>
                </a:solidFill>
              </a:rPr>
              <a:t>შპს „კოპიუს</a:t>
            </a:r>
            <a:r>
              <a:rPr lang="ka-GE" sz="2000" i="1" u="sng" dirty="0">
                <a:solidFill>
                  <a:schemeClr val="tx2"/>
                </a:solidFill>
              </a:rPr>
              <a:t>“</a:t>
            </a:r>
            <a:r>
              <a:rPr lang="ka-GE" sz="2000" i="1" dirty="0">
                <a:solidFill>
                  <a:schemeClr val="tx2"/>
                </a:solidFill>
              </a:rPr>
              <a:t>-</a:t>
            </a:r>
            <a:r>
              <a:rPr lang="ka-GE" sz="2000" i="1">
                <a:solidFill>
                  <a:schemeClr val="tx2"/>
                </a:solidFill>
              </a:rPr>
              <a:t>ს  ეთქვა უარი, </a:t>
            </a:r>
            <a:r>
              <a:rPr lang="ka-GE" sz="2000" i="1" dirty="0">
                <a:solidFill>
                  <a:schemeClr val="tx2"/>
                </a:solidFill>
              </a:rPr>
              <a:t>იმის გამო, რომ განაცხადების მიღების პერიოდის დასრულების მომენტში არ გააჩნდა საქმიანობის უფლება.</a:t>
            </a:r>
            <a:endParaRPr lang="en-US" sz="2000" i="1" dirty="0">
              <a:solidFill>
                <a:schemeClr val="tx2"/>
              </a:solidFill>
            </a:endParaRPr>
          </a:p>
          <a:p>
            <a:endParaRPr lang="en-US" sz="2000" dirty="0"/>
          </a:p>
        </p:txBody>
      </p:sp>
    </p:spTree>
    <p:extLst>
      <p:ext uri="{BB962C8B-B14F-4D97-AF65-F5344CB8AC3E}">
        <p14:creationId xmlns:p14="http://schemas.microsoft.com/office/powerpoint/2010/main" val="380654310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220314"/>
            <a:ext cx="8724902" cy="1143000"/>
          </a:xfrm>
        </p:spPr>
        <p:txBody>
          <a:bodyPr>
            <a:noAutofit/>
          </a:bodyPr>
          <a:lstStyle/>
          <a:p>
            <a:pPr algn="ctr" fontAlgn="base"/>
            <a:r>
              <a:rPr lang="ka-GE" sz="2400" dirty="0">
                <a:solidFill>
                  <a:schemeClr val="tx2"/>
                </a:solidFill>
                <a:effectLst/>
                <a:latin typeface="+mn-lt"/>
                <a:ea typeface="+mn-ea"/>
                <a:cs typeface="+mn-cs"/>
              </a:rPr>
              <a:t>ინფორმაცია ბაკლოფების </a:t>
            </a:r>
            <a:r>
              <a:rPr lang="ka-GE" sz="2400" dirty="0" smtClean="0">
                <a:solidFill>
                  <a:schemeClr val="tx2"/>
                </a:solidFill>
                <a:effectLst/>
                <a:latin typeface="+mn-lt"/>
                <a:ea typeface="+mn-ea"/>
                <a:cs typeface="+mn-cs"/>
              </a:rPr>
              <a:t>გამოცხადებული იმპორტის  </a:t>
            </a:r>
            <a:r>
              <a:rPr lang="ka-GE" sz="2400" dirty="0">
                <a:solidFill>
                  <a:schemeClr val="tx2"/>
                </a:solidFill>
                <a:effectLst/>
                <a:latin typeface="+mn-lt"/>
                <a:ea typeface="+mn-ea"/>
                <a:cs typeface="+mn-cs"/>
              </a:rPr>
              <a:t>გადანაწილებაზე და 2017 წელს განხორციელებულ ფაქტიურ იმპორტზე</a:t>
            </a:r>
            <a:r>
              <a:rPr lang="ka-GE" sz="2400" dirty="0" smtClean="0">
                <a:solidFill>
                  <a:schemeClr val="tx2"/>
                </a:solidFill>
                <a:effectLst/>
                <a:latin typeface="+mn-lt"/>
                <a:ea typeface="+mn-ea"/>
                <a:cs typeface="+mn-cs"/>
              </a:rPr>
              <a:t>:</a:t>
            </a:r>
            <a:endParaRPr lang="en-US" sz="2400" dirty="0">
              <a:solidFill>
                <a:schemeClr val="tx2"/>
              </a:solidFill>
              <a:effectLst/>
              <a:latin typeface="+mn-lt"/>
              <a:ea typeface="+mn-ea"/>
              <a:cs typeface="+mn-cs"/>
            </a:endParaRP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3416622936"/>
              </p:ext>
            </p:extLst>
          </p:nvPr>
        </p:nvGraphicFramePr>
        <p:xfrm>
          <a:off x="228598" y="1632215"/>
          <a:ext cx="8686801" cy="4768521"/>
        </p:xfrm>
        <a:graphic>
          <a:graphicData uri="http://schemas.openxmlformats.org/drawingml/2006/table">
            <a:tbl>
              <a:tblPr firstRow="1" firstCol="1" bandRow="1">
                <a:tableStyleId>{3B4B98B0-60AC-42C2-AFA5-B58CD77FA1E5}</a:tableStyleId>
              </a:tblPr>
              <a:tblGrid>
                <a:gridCol w="304802"/>
                <a:gridCol w="2057400"/>
                <a:gridCol w="1033548"/>
                <a:gridCol w="1184563"/>
                <a:gridCol w="751923"/>
                <a:gridCol w="1118188"/>
                <a:gridCol w="961783"/>
                <a:gridCol w="1274594"/>
              </a:tblGrid>
              <a:tr h="1872985">
                <a:tc>
                  <a:txBody>
                    <a:bodyPr/>
                    <a:lstStyle/>
                    <a:p>
                      <a:pPr marL="0" marR="0" algn="ctr">
                        <a:lnSpc>
                          <a:spcPct val="115000"/>
                        </a:lnSpc>
                        <a:spcBef>
                          <a:spcPts val="0"/>
                        </a:spcBef>
                        <a:spcAft>
                          <a:spcPts val="0"/>
                        </a:spcAft>
                      </a:pPr>
                      <a:r>
                        <a:rPr lang="en-US" sz="1100" dirty="0">
                          <a:effectLst/>
                        </a:rPr>
                        <a:t> </a:t>
                      </a:r>
                      <a:endParaRPr lang="en-US" sz="1100" dirty="0">
                        <a:effectLst/>
                        <a:latin typeface="Calibri"/>
                        <a:ea typeface="Calibri"/>
                        <a:cs typeface="Times New Roman"/>
                      </a:endParaRPr>
                    </a:p>
                  </a:txBody>
                  <a:tcPr marL="68580" marR="68580" marT="0" marB="0" anchor="ctr"/>
                </a:tc>
                <a:tc>
                  <a:txBody>
                    <a:bodyPr/>
                    <a:lstStyle/>
                    <a:p>
                      <a:pPr marL="0" marR="0" algn="ctr">
                        <a:lnSpc>
                          <a:spcPct val="115000"/>
                        </a:lnSpc>
                        <a:spcBef>
                          <a:spcPts val="0"/>
                        </a:spcBef>
                        <a:spcAft>
                          <a:spcPts val="0"/>
                        </a:spcAft>
                      </a:pPr>
                      <a:r>
                        <a:rPr lang="en-US" sz="1100" b="0" smtClean="0">
                          <a:effectLst/>
                        </a:rPr>
                        <a:t>ბაკლოფენი  </a:t>
                      </a:r>
                      <a:endParaRPr lang="ka-GE" sz="1100" b="0" smtClean="0">
                        <a:effectLst/>
                      </a:endParaRPr>
                    </a:p>
                    <a:p>
                      <a:pPr marL="0" marR="0" algn="ctr">
                        <a:lnSpc>
                          <a:spcPct val="115000"/>
                        </a:lnSpc>
                        <a:spcBef>
                          <a:spcPts val="0"/>
                        </a:spcBef>
                        <a:spcAft>
                          <a:spcPts val="0"/>
                        </a:spcAft>
                      </a:pPr>
                      <a:r>
                        <a:rPr lang="ka-GE" sz="1100" b="0" smtClean="0">
                          <a:effectLst/>
                        </a:rPr>
                        <a:t>გამოცხადებული იმპორტი - </a:t>
                      </a:r>
                      <a:r>
                        <a:rPr lang="en-US" sz="1100" b="0" smtClean="0">
                          <a:effectLst/>
                        </a:rPr>
                        <a:t>68765 </a:t>
                      </a:r>
                      <a:r>
                        <a:rPr lang="en-US" sz="1100" b="0" dirty="0" err="1">
                          <a:effectLst/>
                        </a:rPr>
                        <a:t>გრამი</a:t>
                      </a:r>
                      <a:endParaRPr lang="en-US" sz="1100" b="0" dirty="0">
                        <a:effectLst/>
                        <a:latin typeface="Calibri"/>
                        <a:ea typeface="Calibri"/>
                        <a:cs typeface="Times New Roman"/>
                      </a:endParaRPr>
                    </a:p>
                  </a:txBody>
                  <a:tcPr marL="68580" marR="68580" marT="0" marB="0" anchor="ctr"/>
                </a:tc>
                <a:tc>
                  <a:txBody>
                    <a:bodyPr/>
                    <a:lstStyle/>
                    <a:p>
                      <a:pPr marL="0" marR="0" algn="ctr">
                        <a:lnSpc>
                          <a:spcPct val="115000"/>
                        </a:lnSpc>
                        <a:spcBef>
                          <a:spcPts val="0"/>
                        </a:spcBef>
                        <a:spcAft>
                          <a:spcPts val="0"/>
                        </a:spcAft>
                      </a:pPr>
                      <a:r>
                        <a:rPr lang="en-US" sz="1100" b="0">
                          <a:effectLst/>
                        </a:rPr>
                        <a:t>მოთხოვნილი რაოდენობა გრამში</a:t>
                      </a:r>
                      <a:endParaRPr lang="en-US" sz="1100" b="0">
                        <a:effectLst/>
                        <a:latin typeface="Calibri"/>
                        <a:ea typeface="Calibri"/>
                        <a:cs typeface="Times New Roman"/>
                      </a:endParaRPr>
                    </a:p>
                  </a:txBody>
                  <a:tcPr marL="68580" marR="68580" marT="0" marB="0" anchor="ctr"/>
                </a:tc>
                <a:tc>
                  <a:txBody>
                    <a:bodyPr/>
                    <a:lstStyle/>
                    <a:p>
                      <a:pPr marL="0" marR="0" algn="ctr">
                        <a:lnSpc>
                          <a:spcPct val="115000"/>
                        </a:lnSpc>
                        <a:spcBef>
                          <a:spcPts val="0"/>
                        </a:spcBef>
                        <a:spcAft>
                          <a:spcPts val="0"/>
                        </a:spcAft>
                      </a:pPr>
                      <a:r>
                        <a:rPr lang="en-US" sz="1100" b="0">
                          <a:effectLst/>
                        </a:rPr>
                        <a:t>% წილი მოთხოვნილი საერთო ოდენობიდან </a:t>
                      </a:r>
                      <a:endParaRPr lang="en-US" sz="1100" b="0">
                        <a:effectLst/>
                        <a:latin typeface="Calibri"/>
                        <a:ea typeface="Calibri"/>
                        <a:cs typeface="Times New Roman"/>
                      </a:endParaRPr>
                    </a:p>
                  </a:txBody>
                  <a:tcPr marL="68580" marR="68580" marT="0" marB="0" anchor="ctr"/>
                </a:tc>
                <a:tc>
                  <a:txBody>
                    <a:bodyPr/>
                    <a:lstStyle/>
                    <a:p>
                      <a:pPr marL="0" marR="0" algn="ctr">
                        <a:lnSpc>
                          <a:spcPct val="115000"/>
                        </a:lnSpc>
                        <a:spcBef>
                          <a:spcPts val="0"/>
                        </a:spcBef>
                        <a:spcAft>
                          <a:spcPts val="0"/>
                        </a:spcAft>
                      </a:pPr>
                      <a:r>
                        <a:rPr lang="en-US" sz="1100" b="0">
                          <a:effectLst/>
                        </a:rPr>
                        <a:t>რაოდენობა კვოტიდან % წილის მიხედვით გრამში</a:t>
                      </a:r>
                      <a:endParaRPr lang="en-US" sz="1100" b="0">
                        <a:effectLst/>
                        <a:latin typeface="Calibri"/>
                        <a:ea typeface="Calibri"/>
                        <a:cs typeface="Times New Roman"/>
                      </a:endParaRPr>
                    </a:p>
                  </a:txBody>
                  <a:tcPr marL="68580" marR="68580" marT="0" marB="0" anchor="ctr"/>
                </a:tc>
                <a:tc>
                  <a:txBody>
                    <a:bodyPr/>
                    <a:lstStyle/>
                    <a:p>
                      <a:pPr marL="0" marR="0" algn="ctr">
                        <a:lnSpc>
                          <a:spcPct val="115000"/>
                        </a:lnSpc>
                        <a:spcBef>
                          <a:spcPts val="0"/>
                        </a:spcBef>
                        <a:spcAft>
                          <a:spcPts val="0"/>
                        </a:spcAft>
                      </a:pPr>
                      <a:r>
                        <a:rPr lang="en-US" sz="1100" b="0">
                          <a:effectLst/>
                        </a:rPr>
                        <a:t>2017 წელს იმპორტირებული ოდენობა გრამში</a:t>
                      </a:r>
                      <a:endParaRPr lang="en-US" sz="1100" b="0">
                        <a:effectLst/>
                        <a:latin typeface="Calibri"/>
                        <a:ea typeface="Calibri"/>
                        <a:cs typeface="Times New Roman"/>
                      </a:endParaRPr>
                    </a:p>
                  </a:txBody>
                  <a:tcPr marL="68580" marR="68580" marT="0" marB="0" anchor="ctr"/>
                </a:tc>
                <a:tc>
                  <a:txBody>
                    <a:bodyPr/>
                    <a:lstStyle/>
                    <a:p>
                      <a:pPr marL="0" marR="0" algn="ctr">
                        <a:lnSpc>
                          <a:spcPct val="115000"/>
                        </a:lnSpc>
                        <a:spcBef>
                          <a:spcPts val="0"/>
                        </a:spcBef>
                        <a:spcAft>
                          <a:spcPts val="0"/>
                        </a:spcAft>
                      </a:pPr>
                      <a:r>
                        <a:rPr lang="en-US" sz="1100" b="0">
                          <a:effectLst/>
                        </a:rPr>
                        <a:t>2017 წლის ბოლოს </a:t>
                      </a:r>
                      <a:r>
                        <a:rPr lang="ka-GE" sz="1100" b="0">
                          <a:effectLst/>
                        </a:rPr>
                        <a:t>იმპორტირებულის </a:t>
                      </a:r>
                      <a:r>
                        <a:rPr lang="en-US" sz="1100" b="0">
                          <a:effectLst/>
                        </a:rPr>
                        <a:t> 5% </a:t>
                      </a:r>
                      <a:r>
                        <a:rPr lang="ka-GE" sz="1100" b="0">
                          <a:effectLst/>
                        </a:rPr>
                        <a:t> ნაშთის სახით  </a:t>
                      </a:r>
                      <a:r>
                        <a:rPr lang="en-US" sz="1100" b="0">
                          <a:effectLst/>
                        </a:rPr>
                        <a:t>გრამში</a:t>
                      </a:r>
                      <a:endParaRPr lang="en-US" sz="1100" b="0">
                        <a:effectLst/>
                        <a:latin typeface="Calibri"/>
                        <a:ea typeface="Calibri"/>
                        <a:cs typeface="Times New Roman"/>
                      </a:endParaRPr>
                    </a:p>
                  </a:txBody>
                  <a:tcPr marL="68580" marR="68580" marT="0" marB="0" anchor="ctr"/>
                </a:tc>
                <a:tc>
                  <a:txBody>
                    <a:bodyPr/>
                    <a:lstStyle/>
                    <a:p>
                      <a:pPr marL="0" marR="0" algn="ctr">
                        <a:lnSpc>
                          <a:spcPct val="115000"/>
                        </a:lnSpc>
                        <a:spcBef>
                          <a:spcPts val="0"/>
                        </a:spcBef>
                        <a:spcAft>
                          <a:spcPts val="0"/>
                        </a:spcAft>
                      </a:pPr>
                      <a:r>
                        <a:rPr lang="en-US" sz="1100" b="0">
                          <a:effectLst/>
                        </a:rPr>
                        <a:t>2017 წლის ბოლოს  იმპორტიორების ფაქტიური ნაშთი გრამში</a:t>
                      </a:r>
                      <a:endParaRPr lang="en-US" sz="1100" b="0">
                        <a:effectLst/>
                        <a:latin typeface="Calibri"/>
                        <a:ea typeface="Calibri"/>
                        <a:cs typeface="Times New Roman"/>
                      </a:endParaRPr>
                    </a:p>
                  </a:txBody>
                  <a:tcPr marL="68580" marR="68580" marT="0" marB="0" anchor="ctr"/>
                </a:tc>
              </a:tr>
              <a:tr h="481891">
                <a:tc>
                  <a:txBody>
                    <a:bodyPr/>
                    <a:lstStyle/>
                    <a:p>
                      <a:pPr marL="0" marR="0" algn="r">
                        <a:lnSpc>
                          <a:spcPct val="115000"/>
                        </a:lnSpc>
                        <a:spcBef>
                          <a:spcPts val="0"/>
                        </a:spcBef>
                        <a:spcAft>
                          <a:spcPts val="0"/>
                        </a:spcAft>
                      </a:pPr>
                      <a:r>
                        <a:rPr lang="en-US" sz="1100">
                          <a:effectLst/>
                        </a:rPr>
                        <a:t>1</a:t>
                      </a:r>
                      <a:endParaRPr lang="en-US" sz="1100">
                        <a:effectLst/>
                        <a:latin typeface="Calibri"/>
                        <a:ea typeface="Calibri"/>
                        <a:cs typeface="Times New Roman"/>
                      </a:endParaRPr>
                    </a:p>
                  </a:txBody>
                  <a:tcPr marL="68580" marR="68580" marT="0" marB="0" anchor="ctr"/>
                </a:tc>
                <a:tc>
                  <a:txBody>
                    <a:bodyPr/>
                    <a:lstStyle/>
                    <a:p>
                      <a:pPr marL="0" marR="0" algn="l">
                        <a:lnSpc>
                          <a:spcPct val="115000"/>
                        </a:lnSpc>
                        <a:spcBef>
                          <a:spcPts val="0"/>
                        </a:spcBef>
                        <a:spcAft>
                          <a:spcPts val="0"/>
                        </a:spcAft>
                      </a:pPr>
                      <a:r>
                        <a:rPr lang="en-US" sz="1400">
                          <a:effectLst/>
                        </a:rPr>
                        <a:t>შპს ავერსი–ფარმა </a:t>
                      </a:r>
                      <a:endParaRPr lang="en-US" sz="1400">
                        <a:effectLst/>
                        <a:latin typeface="Calibri"/>
                        <a:ea typeface="Calibri"/>
                        <a:cs typeface="Times New Roman"/>
                      </a:endParaRPr>
                    </a:p>
                  </a:txBody>
                  <a:tcPr marL="68580" marR="68580" marT="0" marB="0" anchor="ctr"/>
                </a:tc>
                <a:tc>
                  <a:txBody>
                    <a:bodyPr/>
                    <a:lstStyle/>
                    <a:p>
                      <a:pPr marL="0" marR="0" algn="l">
                        <a:lnSpc>
                          <a:spcPct val="115000"/>
                        </a:lnSpc>
                        <a:spcBef>
                          <a:spcPts val="0"/>
                        </a:spcBef>
                        <a:spcAft>
                          <a:spcPts val="0"/>
                        </a:spcAft>
                      </a:pPr>
                      <a:r>
                        <a:rPr lang="en-US" sz="1200">
                          <a:effectLst/>
                        </a:rPr>
                        <a:t>19250</a:t>
                      </a:r>
                      <a:endParaRPr lang="en-US" sz="1200">
                        <a:effectLst/>
                        <a:latin typeface="Calibri"/>
                        <a:ea typeface="Calibri"/>
                        <a:cs typeface="Times New Roman"/>
                      </a:endParaRPr>
                    </a:p>
                  </a:txBody>
                  <a:tcPr marL="68580" marR="68580" marT="0" marB="0" anchor="ctr"/>
                </a:tc>
                <a:tc>
                  <a:txBody>
                    <a:bodyPr/>
                    <a:lstStyle/>
                    <a:p>
                      <a:pPr marL="0" marR="0" algn="l">
                        <a:lnSpc>
                          <a:spcPct val="115000"/>
                        </a:lnSpc>
                        <a:spcBef>
                          <a:spcPts val="0"/>
                        </a:spcBef>
                        <a:spcAft>
                          <a:spcPts val="0"/>
                        </a:spcAft>
                      </a:pPr>
                      <a:r>
                        <a:rPr lang="en-US" sz="1200">
                          <a:effectLst/>
                        </a:rPr>
                        <a:t>9.424724602</a:t>
                      </a:r>
                      <a:endParaRPr lang="en-US" sz="1200">
                        <a:effectLst/>
                        <a:latin typeface="Calibri"/>
                        <a:ea typeface="Calibri"/>
                        <a:cs typeface="Times New Roman"/>
                      </a:endParaRPr>
                    </a:p>
                  </a:txBody>
                  <a:tcPr marL="68580" marR="68580" marT="0" marB="0" anchor="ctr"/>
                </a:tc>
                <a:tc>
                  <a:txBody>
                    <a:bodyPr/>
                    <a:lstStyle/>
                    <a:p>
                      <a:pPr marL="0" marR="0" algn="l">
                        <a:lnSpc>
                          <a:spcPct val="115000"/>
                        </a:lnSpc>
                        <a:spcBef>
                          <a:spcPts val="0"/>
                        </a:spcBef>
                        <a:spcAft>
                          <a:spcPts val="0"/>
                        </a:spcAft>
                      </a:pPr>
                      <a:r>
                        <a:rPr lang="en-US" sz="1200">
                          <a:effectLst/>
                        </a:rPr>
                        <a:t>6481</a:t>
                      </a:r>
                      <a:endParaRPr lang="en-US" sz="1200">
                        <a:effectLst/>
                        <a:latin typeface="Calibri"/>
                        <a:ea typeface="Calibri"/>
                        <a:cs typeface="Times New Roman"/>
                      </a:endParaRPr>
                    </a:p>
                  </a:txBody>
                  <a:tcPr marL="68580" marR="68580" marT="0" marB="0" anchor="ctr"/>
                </a:tc>
                <a:tc>
                  <a:txBody>
                    <a:bodyPr/>
                    <a:lstStyle/>
                    <a:p>
                      <a:pPr marL="0" marR="0" algn="l">
                        <a:lnSpc>
                          <a:spcPct val="115000"/>
                        </a:lnSpc>
                        <a:spcBef>
                          <a:spcPts val="0"/>
                        </a:spcBef>
                        <a:spcAft>
                          <a:spcPts val="0"/>
                        </a:spcAft>
                      </a:pPr>
                      <a:r>
                        <a:rPr lang="en-US" sz="1200">
                          <a:effectLst/>
                        </a:rPr>
                        <a:t>6480</a:t>
                      </a:r>
                      <a:endParaRPr lang="en-US" sz="1200">
                        <a:effectLst/>
                        <a:latin typeface="Calibri"/>
                        <a:ea typeface="Calibri"/>
                        <a:cs typeface="Times New Roman"/>
                      </a:endParaRPr>
                    </a:p>
                  </a:txBody>
                  <a:tcPr marL="68580" marR="68580" marT="0" marB="0" anchor="ctr"/>
                </a:tc>
                <a:tc>
                  <a:txBody>
                    <a:bodyPr/>
                    <a:lstStyle/>
                    <a:p>
                      <a:pPr marL="0" marR="0" algn="l">
                        <a:lnSpc>
                          <a:spcPct val="115000"/>
                        </a:lnSpc>
                        <a:spcBef>
                          <a:spcPts val="0"/>
                        </a:spcBef>
                        <a:spcAft>
                          <a:spcPts val="0"/>
                        </a:spcAft>
                      </a:pPr>
                      <a:r>
                        <a:rPr lang="en-US" sz="1200">
                          <a:effectLst/>
                        </a:rPr>
                        <a:t>324</a:t>
                      </a:r>
                      <a:endParaRPr lang="en-US" sz="1200">
                        <a:effectLst/>
                        <a:latin typeface="Calibri"/>
                        <a:ea typeface="Calibri"/>
                        <a:cs typeface="Times New Roman"/>
                      </a:endParaRPr>
                    </a:p>
                  </a:txBody>
                  <a:tcPr marL="68580" marR="68580" marT="0" marB="0" anchor="ctr"/>
                </a:tc>
                <a:tc>
                  <a:txBody>
                    <a:bodyPr/>
                    <a:lstStyle/>
                    <a:p>
                      <a:pPr marL="0" marR="0" algn="l">
                        <a:lnSpc>
                          <a:spcPct val="115000"/>
                        </a:lnSpc>
                        <a:spcBef>
                          <a:spcPts val="0"/>
                        </a:spcBef>
                        <a:spcAft>
                          <a:spcPts val="0"/>
                        </a:spcAft>
                      </a:pPr>
                      <a:r>
                        <a:rPr lang="en-US" sz="1200">
                          <a:effectLst/>
                        </a:rPr>
                        <a:t>325</a:t>
                      </a:r>
                      <a:endParaRPr lang="en-US" sz="1200">
                        <a:effectLst/>
                        <a:latin typeface="Calibri"/>
                        <a:ea typeface="Calibri"/>
                        <a:cs typeface="Times New Roman"/>
                      </a:endParaRPr>
                    </a:p>
                  </a:txBody>
                  <a:tcPr marL="68580" marR="68580" marT="0" marB="0" anchor="ctr"/>
                </a:tc>
              </a:tr>
              <a:tr h="481891">
                <a:tc>
                  <a:txBody>
                    <a:bodyPr/>
                    <a:lstStyle/>
                    <a:p>
                      <a:pPr marL="0" marR="0" algn="r">
                        <a:lnSpc>
                          <a:spcPct val="115000"/>
                        </a:lnSpc>
                        <a:spcBef>
                          <a:spcPts val="0"/>
                        </a:spcBef>
                        <a:spcAft>
                          <a:spcPts val="0"/>
                        </a:spcAft>
                      </a:pPr>
                      <a:r>
                        <a:rPr lang="en-US" sz="1100">
                          <a:effectLst/>
                        </a:rPr>
                        <a:t>2</a:t>
                      </a:r>
                      <a:endParaRPr lang="en-US" sz="1100">
                        <a:effectLst/>
                        <a:latin typeface="Calibri"/>
                        <a:ea typeface="Calibri"/>
                        <a:cs typeface="Times New Roman"/>
                      </a:endParaRPr>
                    </a:p>
                  </a:txBody>
                  <a:tcPr marL="68580" marR="68580" marT="0" marB="0" anchor="ctr"/>
                </a:tc>
                <a:tc>
                  <a:txBody>
                    <a:bodyPr/>
                    <a:lstStyle/>
                    <a:p>
                      <a:pPr marL="0" marR="0" algn="l">
                        <a:lnSpc>
                          <a:spcPct val="115000"/>
                        </a:lnSpc>
                        <a:spcBef>
                          <a:spcPts val="0"/>
                        </a:spcBef>
                        <a:spcAft>
                          <a:spcPts val="0"/>
                        </a:spcAft>
                      </a:pPr>
                      <a:r>
                        <a:rPr lang="en-US" sz="1400">
                          <a:effectLst/>
                        </a:rPr>
                        <a:t>შპს ნიუ–ჯორჯია 555</a:t>
                      </a:r>
                      <a:endParaRPr lang="en-US" sz="1400">
                        <a:effectLst/>
                        <a:latin typeface="Calibri"/>
                        <a:ea typeface="Calibri"/>
                        <a:cs typeface="Times New Roman"/>
                      </a:endParaRPr>
                    </a:p>
                  </a:txBody>
                  <a:tcPr marL="68580" marR="68580" marT="0" marB="0" anchor="ctr"/>
                </a:tc>
                <a:tc>
                  <a:txBody>
                    <a:bodyPr/>
                    <a:lstStyle/>
                    <a:p>
                      <a:pPr marL="0" marR="0" algn="l">
                        <a:lnSpc>
                          <a:spcPct val="115000"/>
                        </a:lnSpc>
                        <a:spcBef>
                          <a:spcPts val="0"/>
                        </a:spcBef>
                        <a:spcAft>
                          <a:spcPts val="0"/>
                        </a:spcAft>
                      </a:pPr>
                      <a:r>
                        <a:rPr lang="en-US" sz="1200">
                          <a:effectLst/>
                        </a:rPr>
                        <a:t>62500</a:t>
                      </a:r>
                      <a:endParaRPr lang="en-US" sz="1200">
                        <a:effectLst/>
                        <a:latin typeface="Calibri"/>
                        <a:ea typeface="Calibri"/>
                        <a:cs typeface="Times New Roman"/>
                      </a:endParaRPr>
                    </a:p>
                  </a:txBody>
                  <a:tcPr marL="68580" marR="68580" marT="0" marB="0" anchor="ctr"/>
                </a:tc>
                <a:tc>
                  <a:txBody>
                    <a:bodyPr/>
                    <a:lstStyle/>
                    <a:p>
                      <a:pPr marL="0" marR="0" algn="l">
                        <a:lnSpc>
                          <a:spcPct val="115000"/>
                        </a:lnSpc>
                        <a:spcBef>
                          <a:spcPts val="0"/>
                        </a:spcBef>
                        <a:spcAft>
                          <a:spcPts val="0"/>
                        </a:spcAft>
                      </a:pPr>
                      <a:r>
                        <a:rPr lang="en-US" sz="1200">
                          <a:effectLst/>
                        </a:rPr>
                        <a:t>30.5997552</a:t>
                      </a:r>
                      <a:endParaRPr lang="en-US" sz="1200">
                        <a:effectLst/>
                        <a:latin typeface="Calibri"/>
                        <a:ea typeface="Calibri"/>
                        <a:cs typeface="Times New Roman"/>
                      </a:endParaRPr>
                    </a:p>
                  </a:txBody>
                  <a:tcPr marL="68580" marR="68580" marT="0" marB="0" anchor="ctr"/>
                </a:tc>
                <a:tc>
                  <a:txBody>
                    <a:bodyPr/>
                    <a:lstStyle/>
                    <a:p>
                      <a:pPr marL="0" marR="0" algn="l">
                        <a:lnSpc>
                          <a:spcPct val="115000"/>
                        </a:lnSpc>
                        <a:spcBef>
                          <a:spcPts val="0"/>
                        </a:spcBef>
                        <a:spcAft>
                          <a:spcPts val="0"/>
                        </a:spcAft>
                      </a:pPr>
                      <a:r>
                        <a:rPr lang="en-US" sz="1200">
                          <a:effectLst/>
                        </a:rPr>
                        <a:t>21042</a:t>
                      </a:r>
                      <a:endParaRPr lang="en-US" sz="1200">
                        <a:effectLst/>
                        <a:latin typeface="Calibri"/>
                        <a:ea typeface="Calibri"/>
                        <a:cs typeface="Times New Roman"/>
                      </a:endParaRPr>
                    </a:p>
                  </a:txBody>
                  <a:tcPr marL="68580" marR="68580" marT="0" marB="0" anchor="ctr"/>
                </a:tc>
                <a:tc>
                  <a:txBody>
                    <a:bodyPr/>
                    <a:lstStyle/>
                    <a:p>
                      <a:pPr marL="0" marR="0" algn="l">
                        <a:lnSpc>
                          <a:spcPct val="115000"/>
                        </a:lnSpc>
                        <a:spcBef>
                          <a:spcPts val="0"/>
                        </a:spcBef>
                        <a:spcAft>
                          <a:spcPts val="0"/>
                        </a:spcAft>
                      </a:pPr>
                      <a:r>
                        <a:rPr lang="en-US" sz="1200">
                          <a:effectLst/>
                        </a:rPr>
                        <a:t>21041.25</a:t>
                      </a:r>
                      <a:endParaRPr lang="en-US" sz="1200">
                        <a:effectLst/>
                        <a:latin typeface="Calibri"/>
                        <a:ea typeface="Calibri"/>
                        <a:cs typeface="Times New Roman"/>
                      </a:endParaRPr>
                    </a:p>
                  </a:txBody>
                  <a:tcPr marL="68580" marR="68580" marT="0" marB="0" anchor="ctr"/>
                </a:tc>
                <a:tc>
                  <a:txBody>
                    <a:bodyPr/>
                    <a:lstStyle/>
                    <a:p>
                      <a:pPr marL="0" marR="0" algn="l">
                        <a:lnSpc>
                          <a:spcPct val="115000"/>
                        </a:lnSpc>
                        <a:spcBef>
                          <a:spcPts val="0"/>
                        </a:spcBef>
                        <a:spcAft>
                          <a:spcPts val="0"/>
                        </a:spcAft>
                      </a:pPr>
                      <a:r>
                        <a:rPr lang="en-US" sz="1200">
                          <a:effectLst/>
                        </a:rPr>
                        <a:t>1052.0625</a:t>
                      </a:r>
                      <a:endParaRPr lang="en-US" sz="1200">
                        <a:effectLst/>
                        <a:latin typeface="Calibri"/>
                        <a:ea typeface="Calibri"/>
                        <a:cs typeface="Times New Roman"/>
                      </a:endParaRPr>
                    </a:p>
                  </a:txBody>
                  <a:tcPr marL="68580" marR="68580" marT="0" marB="0" anchor="ctr"/>
                </a:tc>
                <a:tc>
                  <a:txBody>
                    <a:bodyPr/>
                    <a:lstStyle/>
                    <a:p>
                      <a:pPr marL="0" marR="0" algn="l">
                        <a:lnSpc>
                          <a:spcPct val="115000"/>
                        </a:lnSpc>
                        <a:spcBef>
                          <a:spcPts val="0"/>
                        </a:spcBef>
                        <a:spcAft>
                          <a:spcPts val="0"/>
                        </a:spcAft>
                      </a:pPr>
                      <a:r>
                        <a:rPr lang="en-US" sz="1200">
                          <a:effectLst/>
                        </a:rPr>
                        <a:t>12053.75</a:t>
                      </a:r>
                      <a:endParaRPr lang="en-US" sz="1200">
                        <a:effectLst/>
                        <a:latin typeface="Calibri"/>
                        <a:ea typeface="Calibri"/>
                        <a:cs typeface="Times New Roman"/>
                      </a:endParaRPr>
                    </a:p>
                  </a:txBody>
                  <a:tcPr marL="68580" marR="68580" marT="0" marB="0" anchor="ctr"/>
                </a:tc>
              </a:tr>
              <a:tr h="481891">
                <a:tc>
                  <a:txBody>
                    <a:bodyPr/>
                    <a:lstStyle/>
                    <a:p>
                      <a:pPr marL="0" marR="0" algn="r">
                        <a:lnSpc>
                          <a:spcPct val="115000"/>
                        </a:lnSpc>
                        <a:spcBef>
                          <a:spcPts val="0"/>
                        </a:spcBef>
                        <a:spcAft>
                          <a:spcPts val="0"/>
                        </a:spcAft>
                      </a:pPr>
                      <a:r>
                        <a:rPr lang="en-US" sz="1100">
                          <a:effectLst/>
                        </a:rPr>
                        <a:t>3</a:t>
                      </a:r>
                      <a:endParaRPr lang="en-US" sz="1100">
                        <a:effectLst/>
                        <a:latin typeface="Calibri"/>
                        <a:ea typeface="Calibri"/>
                        <a:cs typeface="Times New Roman"/>
                      </a:endParaRPr>
                    </a:p>
                  </a:txBody>
                  <a:tcPr marL="68580" marR="68580" marT="0" marB="0" anchor="ctr"/>
                </a:tc>
                <a:tc>
                  <a:txBody>
                    <a:bodyPr/>
                    <a:lstStyle/>
                    <a:p>
                      <a:pPr marL="0" marR="0" algn="l">
                        <a:lnSpc>
                          <a:spcPct val="115000"/>
                        </a:lnSpc>
                        <a:spcBef>
                          <a:spcPts val="0"/>
                        </a:spcBef>
                        <a:spcAft>
                          <a:spcPts val="0"/>
                        </a:spcAft>
                      </a:pPr>
                      <a:r>
                        <a:rPr lang="en-US" sz="1400">
                          <a:effectLst/>
                        </a:rPr>
                        <a:t>შპს ჯეომედფარმა</a:t>
                      </a:r>
                      <a:endParaRPr lang="en-US" sz="1400">
                        <a:effectLst/>
                        <a:latin typeface="Calibri"/>
                        <a:ea typeface="Calibri"/>
                        <a:cs typeface="Times New Roman"/>
                      </a:endParaRPr>
                    </a:p>
                  </a:txBody>
                  <a:tcPr marL="68580" marR="68580" marT="0" marB="0" anchor="ctr"/>
                </a:tc>
                <a:tc>
                  <a:txBody>
                    <a:bodyPr/>
                    <a:lstStyle/>
                    <a:p>
                      <a:pPr marL="0" marR="0" algn="l">
                        <a:lnSpc>
                          <a:spcPct val="115000"/>
                        </a:lnSpc>
                        <a:spcBef>
                          <a:spcPts val="0"/>
                        </a:spcBef>
                        <a:spcAft>
                          <a:spcPts val="0"/>
                        </a:spcAft>
                      </a:pPr>
                      <a:r>
                        <a:rPr lang="en-US" sz="1200">
                          <a:effectLst/>
                        </a:rPr>
                        <a:t>62500</a:t>
                      </a:r>
                      <a:endParaRPr lang="en-US" sz="1200">
                        <a:effectLst/>
                        <a:latin typeface="Calibri"/>
                        <a:ea typeface="Calibri"/>
                        <a:cs typeface="Times New Roman"/>
                      </a:endParaRPr>
                    </a:p>
                  </a:txBody>
                  <a:tcPr marL="68580" marR="68580" marT="0" marB="0" anchor="ctr"/>
                </a:tc>
                <a:tc>
                  <a:txBody>
                    <a:bodyPr/>
                    <a:lstStyle/>
                    <a:p>
                      <a:pPr marL="0" marR="0" algn="l">
                        <a:lnSpc>
                          <a:spcPct val="115000"/>
                        </a:lnSpc>
                        <a:spcBef>
                          <a:spcPts val="0"/>
                        </a:spcBef>
                        <a:spcAft>
                          <a:spcPts val="0"/>
                        </a:spcAft>
                      </a:pPr>
                      <a:r>
                        <a:rPr lang="en-US" sz="1200">
                          <a:effectLst/>
                        </a:rPr>
                        <a:t>30.5997552</a:t>
                      </a:r>
                      <a:endParaRPr lang="en-US" sz="1200">
                        <a:effectLst/>
                        <a:latin typeface="Calibri"/>
                        <a:ea typeface="Calibri"/>
                        <a:cs typeface="Times New Roman"/>
                      </a:endParaRPr>
                    </a:p>
                  </a:txBody>
                  <a:tcPr marL="68580" marR="68580" marT="0" marB="0" anchor="ctr"/>
                </a:tc>
                <a:tc>
                  <a:txBody>
                    <a:bodyPr/>
                    <a:lstStyle/>
                    <a:p>
                      <a:pPr marL="0" marR="0" algn="l">
                        <a:lnSpc>
                          <a:spcPct val="115000"/>
                        </a:lnSpc>
                        <a:spcBef>
                          <a:spcPts val="0"/>
                        </a:spcBef>
                        <a:spcAft>
                          <a:spcPts val="0"/>
                        </a:spcAft>
                      </a:pPr>
                      <a:r>
                        <a:rPr lang="en-US" sz="1200">
                          <a:effectLst/>
                        </a:rPr>
                        <a:t>21042</a:t>
                      </a:r>
                      <a:endParaRPr lang="en-US" sz="1200">
                        <a:effectLst/>
                        <a:latin typeface="Calibri"/>
                        <a:ea typeface="Calibri"/>
                        <a:cs typeface="Times New Roman"/>
                      </a:endParaRPr>
                    </a:p>
                  </a:txBody>
                  <a:tcPr marL="68580" marR="68580" marT="0" marB="0" anchor="ctr"/>
                </a:tc>
                <a:tc>
                  <a:txBody>
                    <a:bodyPr/>
                    <a:lstStyle/>
                    <a:p>
                      <a:pPr marL="0" marR="0" algn="l">
                        <a:lnSpc>
                          <a:spcPct val="115000"/>
                        </a:lnSpc>
                        <a:spcBef>
                          <a:spcPts val="0"/>
                        </a:spcBef>
                        <a:spcAft>
                          <a:spcPts val="0"/>
                        </a:spcAft>
                      </a:pPr>
                      <a:r>
                        <a:rPr lang="en-US" sz="1200">
                          <a:effectLst/>
                        </a:rPr>
                        <a:t>21041.25</a:t>
                      </a:r>
                      <a:endParaRPr lang="en-US" sz="1200">
                        <a:effectLst/>
                        <a:latin typeface="Calibri"/>
                        <a:ea typeface="Calibri"/>
                        <a:cs typeface="Times New Roman"/>
                      </a:endParaRPr>
                    </a:p>
                  </a:txBody>
                  <a:tcPr marL="68580" marR="68580" marT="0" marB="0" anchor="ctr"/>
                </a:tc>
                <a:tc>
                  <a:txBody>
                    <a:bodyPr/>
                    <a:lstStyle/>
                    <a:p>
                      <a:pPr marL="0" marR="0" algn="l">
                        <a:lnSpc>
                          <a:spcPct val="115000"/>
                        </a:lnSpc>
                        <a:spcBef>
                          <a:spcPts val="0"/>
                        </a:spcBef>
                        <a:spcAft>
                          <a:spcPts val="0"/>
                        </a:spcAft>
                      </a:pPr>
                      <a:r>
                        <a:rPr lang="en-US" sz="1200">
                          <a:effectLst/>
                        </a:rPr>
                        <a:t>1052.0625</a:t>
                      </a:r>
                      <a:endParaRPr lang="en-US" sz="1200">
                        <a:effectLst/>
                        <a:latin typeface="Calibri"/>
                        <a:ea typeface="Calibri"/>
                        <a:cs typeface="Times New Roman"/>
                      </a:endParaRPr>
                    </a:p>
                  </a:txBody>
                  <a:tcPr marL="68580" marR="68580" marT="0" marB="0" anchor="ctr"/>
                </a:tc>
                <a:tc>
                  <a:txBody>
                    <a:bodyPr/>
                    <a:lstStyle/>
                    <a:p>
                      <a:pPr marL="0" marR="0" algn="l">
                        <a:lnSpc>
                          <a:spcPct val="115000"/>
                        </a:lnSpc>
                        <a:spcBef>
                          <a:spcPts val="0"/>
                        </a:spcBef>
                        <a:spcAft>
                          <a:spcPts val="0"/>
                        </a:spcAft>
                      </a:pPr>
                      <a:r>
                        <a:rPr lang="en-US" sz="1200" u="sng">
                          <a:effectLst/>
                        </a:rPr>
                        <a:t>2725</a:t>
                      </a:r>
                      <a:endParaRPr lang="en-US" sz="1200">
                        <a:effectLst/>
                        <a:latin typeface="Calibri"/>
                        <a:ea typeface="Calibri"/>
                        <a:cs typeface="Times New Roman"/>
                      </a:endParaRPr>
                    </a:p>
                  </a:txBody>
                  <a:tcPr marL="68580" marR="68580" marT="0" marB="0" anchor="ctr"/>
                </a:tc>
              </a:tr>
              <a:tr h="481891">
                <a:tc>
                  <a:txBody>
                    <a:bodyPr/>
                    <a:lstStyle/>
                    <a:p>
                      <a:pPr marL="0" marR="0" algn="r">
                        <a:lnSpc>
                          <a:spcPct val="115000"/>
                        </a:lnSpc>
                        <a:spcBef>
                          <a:spcPts val="0"/>
                        </a:spcBef>
                        <a:spcAft>
                          <a:spcPts val="0"/>
                        </a:spcAft>
                      </a:pPr>
                      <a:r>
                        <a:rPr lang="en-US" sz="1100">
                          <a:effectLst/>
                        </a:rPr>
                        <a:t>4</a:t>
                      </a:r>
                      <a:endParaRPr lang="en-US" sz="1100">
                        <a:effectLst/>
                        <a:latin typeface="Calibri"/>
                        <a:ea typeface="Calibri"/>
                        <a:cs typeface="Times New Roman"/>
                      </a:endParaRPr>
                    </a:p>
                  </a:txBody>
                  <a:tcPr marL="68580" marR="68580" marT="0" marB="0" anchor="ctr"/>
                </a:tc>
                <a:tc>
                  <a:txBody>
                    <a:bodyPr/>
                    <a:lstStyle/>
                    <a:p>
                      <a:pPr marL="0" marR="0" algn="l">
                        <a:lnSpc>
                          <a:spcPct val="115000"/>
                        </a:lnSpc>
                        <a:spcBef>
                          <a:spcPts val="0"/>
                        </a:spcBef>
                        <a:spcAft>
                          <a:spcPts val="0"/>
                        </a:spcAft>
                      </a:pPr>
                      <a:r>
                        <a:rPr lang="en-US" sz="1400">
                          <a:effectLst/>
                        </a:rPr>
                        <a:t>შპს ნეტ ფარმა</a:t>
                      </a:r>
                      <a:endParaRPr lang="en-US" sz="1400">
                        <a:effectLst/>
                        <a:latin typeface="Calibri"/>
                        <a:ea typeface="Calibri"/>
                        <a:cs typeface="Times New Roman"/>
                      </a:endParaRPr>
                    </a:p>
                  </a:txBody>
                  <a:tcPr marL="68580" marR="68580" marT="0" marB="0" anchor="ctr"/>
                </a:tc>
                <a:tc>
                  <a:txBody>
                    <a:bodyPr/>
                    <a:lstStyle/>
                    <a:p>
                      <a:pPr marL="0" marR="0" algn="l">
                        <a:lnSpc>
                          <a:spcPct val="115000"/>
                        </a:lnSpc>
                        <a:spcBef>
                          <a:spcPts val="0"/>
                        </a:spcBef>
                        <a:spcAft>
                          <a:spcPts val="0"/>
                        </a:spcAft>
                      </a:pPr>
                      <a:r>
                        <a:rPr lang="en-US" sz="1200">
                          <a:effectLst/>
                        </a:rPr>
                        <a:t>45000</a:t>
                      </a:r>
                      <a:endParaRPr lang="en-US" sz="1200">
                        <a:effectLst/>
                        <a:latin typeface="Calibri"/>
                        <a:ea typeface="Calibri"/>
                        <a:cs typeface="Times New Roman"/>
                      </a:endParaRPr>
                    </a:p>
                  </a:txBody>
                  <a:tcPr marL="68580" marR="68580" marT="0" marB="0" anchor="ctr"/>
                </a:tc>
                <a:tc>
                  <a:txBody>
                    <a:bodyPr/>
                    <a:lstStyle/>
                    <a:p>
                      <a:pPr marL="0" marR="0" algn="l">
                        <a:lnSpc>
                          <a:spcPct val="115000"/>
                        </a:lnSpc>
                        <a:spcBef>
                          <a:spcPts val="0"/>
                        </a:spcBef>
                        <a:spcAft>
                          <a:spcPts val="0"/>
                        </a:spcAft>
                      </a:pPr>
                      <a:r>
                        <a:rPr lang="en-US" sz="1200">
                          <a:effectLst/>
                        </a:rPr>
                        <a:t>22.03182375</a:t>
                      </a:r>
                      <a:endParaRPr lang="en-US" sz="1200">
                        <a:effectLst/>
                        <a:latin typeface="Calibri"/>
                        <a:ea typeface="Calibri"/>
                        <a:cs typeface="Times New Roman"/>
                      </a:endParaRPr>
                    </a:p>
                  </a:txBody>
                  <a:tcPr marL="68580" marR="68580" marT="0" marB="0" anchor="ctr"/>
                </a:tc>
                <a:tc>
                  <a:txBody>
                    <a:bodyPr/>
                    <a:lstStyle/>
                    <a:p>
                      <a:pPr marL="0" marR="0" algn="l">
                        <a:lnSpc>
                          <a:spcPct val="115000"/>
                        </a:lnSpc>
                        <a:spcBef>
                          <a:spcPts val="0"/>
                        </a:spcBef>
                        <a:spcAft>
                          <a:spcPts val="0"/>
                        </a:spcAft>
                      </a:pPr>
                      <a:r>
                        <a:rPr lang="en-US" sz="1200">
                          <a:effectLst/>
                        </a:rPr>
                        <a:t>15150</a:t>
                      </a:r>
                      <a:endParaRPr lang="en-US" sz="1200">
                        <a:effectLst/>
                        <a:latin typeface="Calibri"/>
                        <a:ea typeface="Calibri"/>
                        <a:cs typeface="Times New Roman"/>
                      </a:endParaRPr>
                    </a:p>
                  </a:txBody>
                  <a:tcPr marL="68580" marR="68580" marT="0" marB="0" anchor="ctr"/>
                </a:tc>
                <a:tc>
                  <a:txBody>
                    <a:bodyPr/>
                    <a:lstStyle/>
                    <a:p>
                      <a:pPr marL="0" marR="0" algn="l">
                        <a:lnSpc>
                          <a:spcPct val="115000"/>
                        </a:lnSpc>
                        <a:spcBef>
                          <a:spcPts val="0"/>
                        </a:spcBef>
                        <a:spcAft>
                          <a:spcPts val="0"/>
                        </a:spcAft>
                      </a:pPr>
                      <a:r>
                        <a:rPr lang="en-US" sz="1200">
                          <a:effectLst/>
                        </a:rPr>
                        <a:t>15150</a:t>
                      </a:r>
                      <a:endParaRPr lang="en-US" sz="1200">
                        <a:effectLst/>
                        <a:latin typeface="Calibri"/>
                        <a:ea typeface="Calibri"/>
                        <a:cs typeface="Times New Roman"/>
                      </a:endParaRPr>
                    </a:p>
                  </a:txBody>
                  <a:tcPr marL="68580" marR="68580" marT="0" marB="0" anchor="ctr"/>
                </a:tc>
                <a:tc>
                  <a:txBody>
                    <a:bodyPr/>
                    <a:lstStyle/>
                    <a:p>
                      <a:pPr marL="0" marR="0" algn="l">
                        <a:lnSpc>
                          <a:spcPct val="115000"/>
                        </a:lnSpc>
                        <a:spcBef>
                          <a:spcPts val="0"/>
                        </a:spcBef>
                        <a:spcAft>
                          <a:spcPts val="0"/>
                        </a:spcAft>
                      </a:pPr>
                      <a:r>
                        <a:rPr lang="en-US" sz="1200">
                          <a:effectLst/>
                        </a:rPr>
                        <a:t>757.5</a:t>
                      </a:r>
                      <a:endParaRPr lang="en-US" sz="1200">
                        <a:effectLst/>
                        <a:latin typeface="Calibri"/>
                        <a:ea typeface="Calibri"/>
                        <a:cs typeface="Times New Roman"/>
                      </a:endParaRPr>
                    </a:p>
                  </a:txBody>
                  <a:tcPr marL="68580" marR="68580" marT="0" marB="0" anchor="ctr"/>
                </a:tc>
                <a:tc>
                  <a:txBody>
                    <a:bodyPr/>
                    <a:lstStyle/>
                    <a:p>
                      <a:pPr marL="0" marR="0" algn="l">
                        <a:lnSpc>
                          <a:spcPct val="115000"/>
                        </a:lnSpc>
                        <a:spcBef>
                          <a:spcPts val="0"/>
                        </a:spcBef>
                        <a:spcAft>
                          <a:spcPts val="0"/>
                        </a:spcAft>
                      </a:pPr>
                      <a:r>
                        <a:rPr lang="en-US" sz="1200">
                          <a:effectLst/>
                        </a:rPr>
                        <a:t>5273.75</a:t>
                      </a:r>
                      <a:endParaRPr lang="en-US" sz="1200">
                        <a:effectLst/>
                        <a:latin typeface="Calibri"/>
                        <a:ea typeface="Calibri"/>
                        <a:cs typeface="Times New Roman"/>
                      </a:endParaRPr>
                    </a:p>
                  </a:txBody>
                  <a:tcPr marL="68580" marR="68580" marT="0" marB="0" anchor="ctr"/>
                </a:tc>
              </a:tr>
              <a:tr h="481891">
                <a:tc>
                  <a:txBody>
                    <a:bodyPr/>
                    <a:lstStyle/>
                    <a:p>
                      <a:pPr marL="0" marR="0" algn="r">
                        <a:lnSpc>
                          <a:spcPct val="115000"/>
                        </a:lnSpc>
                        <a:spcBef>
                          <a:spcPts val="0"/>
                        </a:spcBef>
                        <a:spcAft>
                          <a:spcPts val="0"/>
                        </a:spcAft>
                      </a:pPr>
                      <a:r>
                        <a:rPr lang="en-US" sz="1100">
                          <a:effectLst/>
                        </a:rPr>
                        <a:t>5</a:t>
                      </a:r>
                      <a:endParaRPr lang="en-US" sz="1100">
                        <a:effectLst/>
                        <a:latin typeface="Calibri"/>
                        <a:ea typeface="Calibri"/>
                        <a:cs typeface="Times New Roman"/>
                      </a:endParaRPr>
                    </a:p>
                  </a:txBody>
                  <a:tcPr marL="68580" marR="68580" marT="0" marB="0" anchor="ctr"/>
                </a:tc>
                <a:tc>
                  <a:txBody>
                    <a:bodyPr/>
                    <a:lstStyle/>
                    <a:p>
                      <a:pPr marL="0" marR="0" algn="l">
                        <a:lnSpc>
                          <a:spcPct val="115000"/>
                        </a:lnSpc>
                        <a:spcBef>
                          <a:spcPts val="0"/>
                        </a:spcBef>
                        <a:spcAft>
                          <a:spcPts val="0"/>
                        </a:spcAft>
                      </a:pPr>
                      <a:r>
                        <a:rPr lang="en-US" sz="1400">
                          <a:effectLst/>
                        </a:rPr>
                        <a:t>შპს არგო </a:t>
                      </a:r>
                      <a:endParaRPr lang="en-US" sz="1400">
                        <a:effectLst/>
                        <a:latin typeface="Calibri"/>
                        <a:ea typeface="Calibri"/>
                        <a:cs typeface="Times New Roman"/>
                      </a:endParaRPr>
                    </a:p>
                  </a:txBody>
                  <a:tcPr marL="68580" marR="68580" marT="0" marB="0" anchor="ctr"/>
                </a:tc>
                <a:tc>
                  <a:txBody>
                    <a:bodyPr/>
                    <a:lstStyle/>
                    <a:p>
                      <a:pPr marL="0" marR="0" algn="l">
                        <a:lnSpc>
                          <a:spcPct val="115000"/>
                        </a:lnSpc>
                        <a:spcBef>
                          <a:spcPts val="0"/>
                        </a:spcBef>
                        <a:spcAft>
                          <a:spcPts val="0"/>
                        </a:spcAft>
                      </a:pPr>
                      <a:r>
                        <a:rPr lang="en-US" sz="1200">
                          <a:effectLst/>
                        </a:rPr>
                        <a:t>15000</a:t>
                      </a:r>
                      <a:endParaRPr lang="en-US" sz="1200">
                        <a:effectLst/>
                        <a:latin typeface="Calibri"/>
                        <a:ea typeface="Calibri"/>
                        <a:cs typeface="Times New Roman"/>
                      </a:endParaRPr>
                    </a:p>
                  </a:txBody>
                  <a:tcPr marL="68580" marR="68580" marT="0" marB="0" anchor="ctr"/>
                </a:tc>
                <a:tc>
                  <a:txBody>
                    <a:bodyPr/>
                    <a:lstStyle/>
                    <a:p>
                      <a:pPr marL="0" marR="0" algn="l">
                        <a:lnSpc>
                          <a:spcPct val="115000"/>
                        </a:lnSpc>
                        <a:spcBef>
                          <a:spcPts val="0"/>
                        </a:spcBef>
                        <a:spcAft>
                          <a:spcPts val="0"/>
                        </a:spcAft>
                      </a:pPr>
                      <a:r>
                        <a:rPr lang="en-US" sz="1200">
                          <a:effectLst/>
                        </a:rPr>
                        <a:t>7.343941248</a:t>
                      </a:r>
                      <a:endParaRPr lang="en-US" sz="1200">
                        <a:effectLst/>
                        <a:latin typeface="Calibri"/>
                        <a:ea typeface="Calibri"/>
                        <a:cs typeface="Times New Roman"/>
                      </a:endParaRPr>
                    </a:p>
                  </a:txBody>
                  <a:tcPr marL="68580" marR="68580" marT="0" marB="0" anchor="ctr"/>
                </a:tc>
                <a:tc>
                  <a:txBody>
                    <a:bodyPr/>
                    <a:lstStyle/>
                    <a:p>
                      <a:pPr marL="0" marR="0" algn="l">
                        <a:lnSpc>
                          <a:spcPct val="115000"/>
                        </a:lnSpc>
                        <a:spcBef>
                          <a:spcPts val="0"/>
                        </a:spcBef>
                        <a:spcAft>
                          <a:spcPts val="0"/>
                        </a:spcAft>
                      </a:pPr>
                      <a:r>
                        <a:rPr lang="en-US" sz="1200">
                          <a:effectLst/>
                        </a:rPr>
                        <a:t>5050</a:t>
                      </a:r>
                      <a:endParaRPr lang="en-US" sz="1200">
                        <a:effectLst/>
                        <a:latin typeface="Calibri"/>
                        <a:ea typeface="Calibri"/>
                        <a:cs typeface="Times New Roman"/>
                      </a:endParaRPr>
                    </a:p>
                  </a:txBody>
                  <a:tcPr marL="68580" marR="68580" marT="0" marB="0" anchor="ctr"/>
                </a:tc>
                <a:tc>
                  <a:txBody>
                    <a:bodyPr/>
                    <a:lstStyle/>
                    <a:p>
                      <a:pPr marL="0" marR="0" algn="l">
                        <a:lnSpc>
                          <a:spcPct val="115000"/>
                        </a:lnSpc>
                        <a:spcBef>
                          <a:spcPts val="0"/>
                        </a:spcBef>
                        <a:spcAft>
                          <a:spcPts val="0"/>
                        </a:spcAft>
                      </a:pPr>
                      <a:r>
                        <a:rPr lang="en-US" sz="1200">
                          <a:effectLst/>
                        </a:rPr>
                        <a:t>5050</a:t>
                      </a:r>
                      <a:endParaRPr lang="en-US" sz="1200">
                        <a:effectLst/>
                        <a:latin typeface="Calibri"/>
                        <a:ea typeface="Calibri"/>
                        <a:cs typeface="Times New Roman"/>
                      </a:endParaRPr>
                    </a:p>
                  </a:txBody>
                  <a:tcPr marL="68580" marR="68580" marT="0" marB="0" anchor="ctr"/>
                </a:tc>
                <a:tc>
                  <a:txBody>
                    <a:bodyPr/>
                    <a:lstStyle/>
                    <a:p>
                      <a:pPr marL="0" marR="0" algn="l">
                        <a:lnSpc>
                          <a:spcPct val="115000"/>
                        </a:lnSpc>
                        <a:spcBef>
                          <a:spcPts val="0"/>
                        </a:spcBef>
                        <a:spcAft>
                          <a:spcPts val="0"/>
                        </a:spcAft>
                      </a:pPr>
                      <a:r>
                        <a:rPr lang="en-US" sz="1200">
                          <a:effectLst/>
                        </a:rPr>
                        <a:t>252.5</a:t>
                      </a:r>
                      <a:endParaRPr lang="en-US" sz="1200">
                        <a:effectLst/>
                        <a:latin typeface="Calibri"/>
                        <a:ea typeface="Calibri"/>
                        <a:cs typeface="Times New Roman"/>
                      </a:endParaRPr>
                    </a:p>
                  </a:txBody>
                  <a:tcPr marL="68580" marR="68580" marT="0" marB="0" anchor="ctr"/>
                </a:tc>
                <a:tc>
                  <a:txBody>
                    <a:bodyPr/>
                    <a:lstStyle/>
                    <a:p>
                      <a:pPr marL="0" marR="0" algn="l">
                        <a:lnSpc>
                          <a:spcPct val="115000"/>
                        </a:lnSpc>
                        <a:spcBef>
                          <a:spcPts val="0"/>
                        </a:spcBef>
                        <a:spcAft>
                          <a:spcPts val="0"/>
                        </a:spcAft>
                      </a:pPr>
                      <a:r>
                        <a:rPr lang="en-US" sz="1200">
                          <a:effectLst/>
                        </a:rPr>
                        <a:t>1878.75</a:t>
                      </a:r>
                      <a:endParaRPr lang="en-US" sz="1200">
                        <a:effectLst/>
                        <a:latin typeface="Calibri"/>
                        <a:ea typeface="Calibri"/>
                        <a:cs typeface="Times New Roman"/>
                      </a:endParaRPr>
                    </a:p>
                  </a:txBody>
                  <a:tcPr marL="68580" marR="68580" marT="0" marB="0" anchor="ctr"/>
                </a:tc>
              </a:tr>
              <a:tr h="486081">
                <a:tc>
                  <a:txBody>
                    <a:bodyPr/>
                    <a:lstStyle/>
                    <a:p>
                      <a:pPr marL="0" marR="0">
                        <a:lnSpc>
                          <a:spcPct val="115000"/>
                        </a:lnSpc>
                        <a:spcBef>
                          <a:spcPts val="0"/>
                        </a:spcBef>
                        <a:spcAft>
                          <a:spcPts val="0"/>
                        </a:spcAft>
                      </a:pPr>
                      <a:r>
                        <a:rPr lang="en-US" sz="1100">
                          <a:effectLst/>
                        </a:rPr>
                        <a:t> </a:t>
                      </a:r>
                      <a:endParaRPr lang="en-US" sz="1100">
                        <a:effectLst/>
                        <a:latin typeface="Calibri"/>
                        <a:ea typeface="Calibri"/>
                        <a:cs typeface="Times New Roman"/>
                      </a:endParaRPr>
                    </a:p>
                  </a:txBody>
                  <a:tcPr marL="68580" marR="68580" marT="0" marB="0" anchor="b"/>
                </a:tc>
                <a:tc>
                  <a:txBody>
                    <a:bodyPr/>
                    <a:lstStyle/>
                    <a:p>
                      <a:pPr marL="0" marR="0" algn="l">
                        <a:lnSpc>
                          <a:spcPct val="115000"/>
                        </a:lnSpc>
                        <a:spcBef>
                          <a:spcPts val="0"/>
                        </a:spcBef>
                        <a:spcAft>
                          <a:spcPts val="0"/>
                        </a:spcAft>
                      </a:pPr>
                      <a:r>
                        <a:rPr lang="en-US" sz="1400">
                          <a:effectLst/>
                        </a:rPr>
                        <a:t>სულ   204250 გრამი</a:t>
                      </a:r>
                      <a:endParaRPr lang="en-US" sz="1400">
                        <a:effectLst/>
                        <a:latin typeface="Calibri"/>
                        <a:ea typeface="Calibri"/>
                        <a:cs typeface="Times New Roman"/>
                      </a:endParaRPr>
                    </a:p>
                  </a:txBody>
                  <a:tcPr marL="68580" marR="68580" marT="0" marB="0" anchor="ctr"/>
                </a:tc>
                <a:tc>
                  <a:txBody>
                    <a:bodyPr/>
                    <a:lstStyle/>
                    <a:p>
                      <a:pPr marL="0" marR="0" algn="l">
                        <a:lnSpc>
                          <a:spcPct val="115000"/>
                        </a:lnSpc>
                        <a:spcBef>
                          <a:spcPts val="0"/>
                        </a:spcBef>
                        <a:spcAft>
                          <a:spcPts val="0"/>
                        </a:spcAft>
                      </a:pPr>
                      <a:r>
                        <a:rPr lang="en-US" sz="1200">
                          <a:effectLst/>
                        </a:rPr>
                        <a:t> </a:t>
                      </a:r>
                      <a:endParaRPr lang="en-US" sz="1200">
                        <a:effectLst/>
                        <a:latin typeface="Calibri"/>
                        <a:ea typeface="Calibri"/>
                        <a:cs typeface="Times New Roman"/>
                      </a:endParaRPr>
                    </a:p>
                  </a:txBody>
                  <a:tcPr marL="68580" marR="68580" marT="0" marB="0" anchor="ctr"/>
                </a:tc>
                <a:tc>
                  <a:txBody>
                    <a:bodyPr/>
                    <a:lstStyle/>
                    <a:p>
                      <a:pPr marL="0" marR="0" algn="l">
                        <a:lnSpc>
                          <a:spcPct val="115000"/>
                        </a:lnSpc>
                        <a:spcBef>
                          <a:spcPts val="0"/>
                        </a:spcBef>
                        <a:spcAft>
                          <a:spcPts val="0"/>
                        </a:spcAft>
                      </a:pPr>
                      <a:r>
                        <a:rPr lang="en-US" sz="1200">
                          <a:effectLst/>
                        </a:rPr>
                        <a:t> </a:t>
                      </a:r>
                      <a:endParaRPr lang="en-US" sz="1200">
                        <a:effectLst/>
                        <a:latin typeface="Calibri"/>
                        <a:ea typeface="Calibri"/>
                        <a:cs typeface="Times New Roman"/>
                      </a:endParaRPr>
                    </a:p>
                  </a:txBody>
                  <a:tcPr marL="68580" marR="68580" marT="0" marB="0" anchor="ctr"/>
                </a:tc>
                <a:tc>
                  <a:txBody>
                    <a:bodyPr/>
                    <a:lstStyle/>
                    <a:p>
                      <a:pPr marL="0" marR="0" algn="l">
                        <a:lnSpc>
                          <a:spcPct val="115000"/>
                        </a:lnSpc>
                        <a:spcBef>
                          <a:spcPts val="0"/>
                        </a:spcBef>
                        <a:spcAft>
                          <a:spcPts val="0"/>
                        </a:spcAft>
                      </a:pPr>
                      <a:r>
                        <a:rPr lang="en-US" sz="1200">
                          <a:effectLst/>
                        </a:rPr>
                        <a:t>68765</a:t>
                      </a:r>
                      <a:endParaRPr lang="en-US" sz="1200">
                        <a:effectLst/>
                        <a:latin typeface="Calibri"/>
                        <a:ea typeface="Calibri"/>
                        <a:cs typeface="Times New Roman"/>
                      </a:endParaRPr>
                    </a:p>
                  </a:txBody>
                  <a:tcPr marL="68580" marR="68580" marT="0" marB="0" anchor="ctr"/>
                </a:tc>
                <a:tc>
                  <a:txBody>
                    <a:bodyPr/>
                    <a:lstStyle/>
                    <a:p>
                      <a:pPr marL="0" marR="0" algn="l">
                        <a:lnSpc>
                          <a:spcPct val="115000"/>
                        </a:lnSpc>
                        <a:spcBef>
                          <a:spcPts val="0"/>
                        </a:spcBef>
                        <a:spcAft>
                          <a:spcPts val="0"/>
                        </a:spcAft>
                      </a:pPr>
                      <a:r>
                        <a:rPr lang="en-US" sz="1200">
                          <a:effectLst/>
                        </a:rPr>
                        <a:t>68762.5</a:t>
                      </a:r>
                      <a:endParaRPr lang="en-US" sz="1200">
                        <a:effectLst/>
                        <a:latin typeface="Calibri"/>
                        <a:ea typeface="Calibri"/>
                        <a:cs typeface="Times New Roman"/>
                      </a:endParaRPr>
                    </a:p>
                  </a:txBody>
                  <a:tcPr marL="68580" marR="68580" marT="0" marB="0" anchor="ctr"/>
                </a:tc>
                <a:tc>
                  <a:txBody>
                    <a:bodyPr/>
                    <a:lstStyle/>
                    <a:p>
                      <a:pPr marL="0" marR="0" algn="l">
                        <a:lnSpc>
                          <a:spcPct val="115000"/>
                        </a:lnSpc>
                        <a:spcBef>
                          <a:spcPts val="0"/>
                        </a:spcBef>
                        <a:spcAft>
                          <a:spcPts val="0"/>
                        </a:spcAft>
                      </a:pPr>
                      <a:r>
                        <a:rPr lang="en-US" sz="1200">
                          <a:effectLst/>
                        </a:rPr>
                        <a:t> </a:t>
                      </a:r>
                      <a:endParaRPr lang="en-US" sz="1200">
                        <a:effectLst/>
                        <a:latin typeface="Calibri"/>
                        <a:ea typeface="Calibri"/>
                        <a:cs typeface="Times New Roman"/>
                      </a:endParaRPr>
                    </a:p>
                  </a:txBody>
                  <a:tcPr marL="68580" marR="68580" marT="0" marB="0" anchor="ctr"/>
                </a:tc>
                <a:tc>
                  <a:txBody>
                    <a:bodyPr/>
                    <a:lstStyle/>
                    <a:p>
                      <a:pPr marL="0" marR="0" algn="l">
                        <a:lnSpc>
                          <a:spcPct val="115000"/>
                        </a:lnSpc>
                        <a:spcBef>
                          <a:spcPts val="0"/>
                        </a:spcBef>
                        <a:spcAft>
                          <a:spcPts val="0"/>
                        </a:spcAft>
                      </a:pPr>
                      <a:r>
                        <a:rPr lang="en-US" sz="1200" dirty="0">
                          <a:effectLst/>
                        </a:rPr>
                        <a:t>19803.75</a:t>
                      </a:r>
                      <a:endParaRPr lang="en-US" sz="1200" dirty="0">
                        <a:effectLst/>
                        <a:latin typeface="Calibri"/>
                        <a:ea typeface="Calibri"/>
                        <a:cs typeface="Times New Roman"/>
                      </a:endParaRPr>
                    </a:p>
                  </a:txBody>
                  <a:tcPr marL="68580" marR="68580" marT="0" marB="0" anchor="ctr"/>
                </a:tc>
              </a:tr>
            </a:tbl>
          </a:graphicData>
        </a:graphic>
      </p:graphicFrame>
      <p:sp>
        <p:nvSpPr>
          <p:cNvPr id="5" name="Rectangle 1"/>
          <p:cNvSpPr>
            <a:spLocks noChangeArrowheads="1"/>
          </p:cNvSpPr>
          <p:nvPr/>
        </p:nvSpPr>
        <p:spPr bwMode="auto">
          <a:xfrm>
            <a:off x="1828802" y="2253385"/>
            <a:ext cx="6463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lvl1pPr indent="457200" fontAlgn="base">
              <a:spcBef>
                <a:spcPct val="0"/>
              </a:spcBef>
              <a:spcAft>
                <a:spcPct val="0"/>
              </a:spcAft>
              <a:defRPr>
                <a:solidFill>
                  <a:schemeClr val="tx1"/>
                </a:solidFill>
                <a:latin typeface="Arial" pitchFamily="34" charset="0"/>
                <a:cs typeface="Arial" pitchFamily="34" charset="0"/>
              </a:defRPr>
            </a:lvl1pPr>
            <a:lvl2pPr fontAlgn="base">
              <a:spcBef>
                <a:spcPct val="0"/>
              </a:spcBef>
              <a:spcAft>
                <a:spcPct val="0"/>
              </a:spcAft>
              <a:defRPr>
                <a:solidFill>
                  <a:schemeClr val="tx1"/>
                </a:solidFill>
                <a:latin typeface="Arial" pitchFamily="34" charset="0"/>
                <a:cs typeface="Arial" pitchFamily="34" charset="0"/>
              </a:defRPr>
            </a:lvl2pPr>
            <a:lvl3pPr fontAlgn="base">
              <a:spcBef>
                <a:spcPct val="0"/>
              </a:spcBef>
              <a:spcAft>
                <a:spcPct val="0"/>
              </a:spcAft>
              <a:defRPr>
                <a:solidFill>
                  <a:schemeClr val="tx1"/>
                </a:solidFill>
                <a:latin typeface="Arial" pitchFamily="34" charset="0"/>
                <a:cs typeface="Arial" pitchFamily="34" charset="0"/>
              </a:defRPr>
            </a:lvl3pPr>
            <a:lvl4pPr fontAlgn="base">
              <a:spcBef>
                <a:spcPct val="0"/>
              </a:spcBef>
              <a:spcAft>
                <a:spcPct val="0"/>
              </a:spcAft>
              <a:defRPr>
                <a:solidFill>
                  <a:schemeClr val="tx1"/>
                </a:solidFill>
                <a:latin typeface="Arial" pitchFamily="34" charset="0"/>
                <a:cs typeface="Arial" pitchFamily="34" charset="0"/>
              </a:defRPr>
            </a:lvl4pPr>
            <a:lvl5pPr fontAlgn="base">
              <a:spcBef>
                <a:spcPct val="0"/>
              </a:spcBef>
              <a:spcAft>
                <a:spcPct val="0"/>
              </a:spcAft>
              <a:defRPr>
                <a:solidFill>
                  <a:schemeClr val="tx1"/>
                </a:solidFill>
                <a:latin typeface="Arial" pitchFamily="34" charset="0"/>
                <a:cs typeface="Arial" pitchFamily="34" charset="0"/>
              </a:defRPr>
            </a:lvl5pPr>
            <a:lvl6pPr fontAlgn="base">
              <a:spcBef>
                <a:spcPct val="0"/>
              </a:spcBef>
              <a:spcAft>
                <a:spcPct val="0"/>
              </a:spcAft>
              <a:defRPr>
                <a:solidFill>
                  <a:schemeClr val="tx1"/>
                </a:solidFill>
                <a:latin typeface="Arial" pitchFamily="34" charset="0"/>
                <a:cs typeface="Arial" pitchFamily="34" charset="0"/>
              </a:defRPr>
            </a:lvl6pPr>
            <a:lvl7pPr fontAlgn="base">
              <a:spcBef>
                <a:spcPct val="0"/>
              </a:spcBef>
              <a:spcAft>
                <a:spcPct val="0"/>
              </a:spcAft>
              <a:defRPr>
                <a:solidFill>
                  <a:schemeClr val="tx1"/>
                </a:solidFill>
                <a:latin typeface="Arial" pitchFamily="34" charset="0"/>
                <a:cs typeface="Arial" pitchFamily="34" charset="0"/>
              </a:defRPr>
            </a:lvl7pPr>
            <a:lvl8pPr fontAlgn="base">
              <a:spcBef>
                <a:spcPct val="0"/>
              </a:spcBef>
              <a:spcAft>
                <a:spcPct val="0"/>
              </a:spcAft>
              <a:defRPr>
                <a:solidFill>
                  <a:schemeClr val="tx1"/>
                </a:solidFill>
                <a:latin typeface="Arial" pitchFamily="34" charset="0"/>
                <a:cs typeface="Arial" pitchFamily="34" charset="0"/>
              </a:defRPr>
            </a:lvl8pPr>
            <a:lvl9pPr fontAlgn="base">
              <a:spcBef>
                <a:spcPct val="0"/>
              </a:spcBef>
              <a:spcAft>
                <a:spcPct val="0"/>
              </a:spcAft>
              <a:defRPr>
                <a:solidFill>
                  <a:schemeClr val="tx1"/>
                </a:solidFill>
                <a:latin typeface="Arial" pitchFamily="34" charset="0"/>
                <a:cs typeface="Arial" pitchFamily="34" charset="0"/>
              </a:defRPr>
            </a:lvl9pPr>
          </a:lstStyle>
          <a:p>
            <a:pPr marL="0" marR="0" lvl="0" indent="457200" algn="l" defTabSz="914400" rtl="0" eaLnBrk="1" fontAlgn="base" latinLnBrk="0" hangingPunct="1">
              <a:lnSpc>
                <a:spcPct val="100000"/>
              </a:lnSpc>
              <a:spcBef>
                <a:spcPct val="0"/>
              </a:spcBef>
              <a:spcAft>
                <a:spcPct val="0"/>
              </a:spcAft>
              <a:buClrTx/>
              <a:buSzTx/>
              <a:buFontTx/>
              <a:buNone/>
              <a:tabLst/>
            </a:pPr>
            <a:endParaRPr kumimoji="0" lang="en-US" altLang="en-US" b="0" i="0" u="none" strike="noStrike" cap="none" normalizeH="0" baseline="0" smtClean="0">
              <a:ln>
                <a:noFill/>
              </a:ln>
              <a:solidFill>
                <a:schemeClr val="tx1"/>
              </a:solidFill>
              <a:effectLst/>
              <a:latin typeface="Arial" pitchFamily="34" charset="0"/>
              <a:cs typeface="Arial" pitchFamily="34" charset="0"/>
            </a:endParaRPr>
          </a:p>
        </p:txBody>
      </p:sp>
    </p:spTree>
    <p:extLst>
      <p:ext uri="{BB962C8B-B14F-4D97-AF65-F5344CB8AC3E}">
        <p14:creationId xmlns:p14="http://schemas.microsoft.com/office/powerpoint/2010/main" val="3583151671"/>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639762"/>
          </a:xfrm>
        </p:spPr>
        <p:txBody>
          <a:bodyPr>
            <a:normAutofit/>
          </a:bodyPr>
          <a:lstStyle/>
          <a:p>
            <a:pPr algn="ctr"/>
            <a:r>
              <a:rPr lang="ka-GE" sz="3200" b="1" smtClean="0">
                <a:solidFill>
                  <a:schemeClr val="accent1">
                    <a:lumMod val="75000"/>
                  </a:schemeClr>
                </a:solidFill>
                <a:effectLst/>
              </a:rPr>
              <a:t>ბაკლოფენი</a:t>
            </a:r>
            <a:endParaRPr lang="en-US" sz="3200" b="1">
              <a:solidFill>
                <a:schemeClr val="accent1">
                  <a:lumMod val="75000"/>
                </a:schemeClr>
              </a:solidFill>
              <a:effectLst/>
            </a:endParaRPr>
          </a:p>
        </p:txBody>
      </p:sp>
      <p:graphicFrame>
        <p:nvGraphicFramePr>
          <p:cNvPr id="5" name="Content Placeholder 4"/>
          <p:cNvGraphicFramePr>
            <a:graphicFrameLocks noGrp="1"/>
          </p:cNvGraphicFramePr>
          <p:nvPr>
            <p:ph sz="half" idx="1"/>
            <p:extLst>
              <p:ext uri="{D42A27DB-BD31-4B8C-83A1-F6EECF244321}">
                <p14:modId xmlns:p14="http://schemas.microsoft.com/office/powerpoint/2010/main" val="1935055976"/>
              </p:ext>
            </p:extLst>
          </p:nvPr>
        </p:nvGraphicFramePr>
        <p:xfrm>
          <a:off x="304800" y="685800"/>
          <a:ext cx="4038600" cy="3886200"/>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6" name="Content Placeholder 5"/>
          <p:cNvGraphicFramePr>
            <a:graphicFrameLocks noGrp="1"/>
          </p:cNvGraphicFramePr>
          <p:nvPr>
            <p:ph sz="half" idx="2"/>
            <p:extLst>
              <p:ext uri="{D42A27DB-BD31-4B8C-83A1-F6EECF244321}">
                <p14:modId xmlns:p14="http://schemas.microsoft.com/office/powerpoint/2010/main" val="1323400256"/>
              </p:ext>
            </p:extLst>
          </p:nvPr>
        </p:nvGraphicFramePr>
        <p:xfrm>
          <a:off x="4762501" y="684644"/>
          <a:ext cx="4038600" cy="3886200"/>
        </p:xfrm>
        <a:graphic>
          <a:graphicData uri="http://schemas.openxmlformats.org/drawingml/2006/chart">
            <c:chart xmlns:c="http://schemas.openxmlformats.org/drawingml/2006/chart" xmlns:r="http://schemas.openxmlformats.org/officeDocument/2006/relationships" r:id="rId4"/>
          </a:graphicData>
        </a:graphic>
      </p:graphicFrame>
      <p:sp>
        <p:nvSpPr>
          <p:cNvPr id="9" name="Freeform 8"/>
          <p:cNvSpPr/>
          <p:nvPr/>
        </p:nvSpPr>
        <p:spPr>
          <a:xfrm>
            <a:off x="1560921" y="1443158"/>
            <a:ext cx="2166257" cy="664028"/>
          </a:xfrm>
          <a:custGeom>
            <a:avLst/>
            <a:gdLst>
              <a:gd name="connsiteX0" fmla="*/ 0 w 2166257"/>
              <a:gd name="connsiteY0" fmla="*/ 195942 h 664028"/>
              <a:gd name="connsiteX1" fmla="*/ 696685 w 2166257"/>
              <a:gd name="connsiteY1" fmla="*/ 0 h 664028"/>
              <a:gd name="connsiteX2" fmla="*/ 696685 w 2166257"/>
              <a:gd name="connsiteY2" fmla="*/ 0 h 664028"/>
              <a:gd name="connsiteX3" fmla="*/ 1480457 w 2166257"/>
              <a:gd name="connsiteY3" fmla="*/ 446314 h 664028"/>
              <a:gd name="connsiteX4" fmla="*/ 2166257 w 2166257"/>
              <a:gd name="connsiteY4" fmla="*/ 664028 h 664028"/>
              <a:gd name="connsiteX5" fmla="*/ 2166257 w 2166257"/>
              <a:gd name="connsiteY5" fmla="*/ 664028 h 6640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166257" h="664028">
                <a:moveTo>
                  <a:pt x="0" y="195942"/>
                </a:moveTo>
                <a:lnTo>
                  <a:pt x="696685" y="0"/>
                </a:lnTo>
                <a:lnTo>
                  <a:pt x="696685" y="0"/>
                </a:lnTo>
                <a:cubicBezTo>
                  <a:pt x="827314" y="74386"/>
                  <a:pt x="1235529" y="335643"/>
                  <a:pt x="1480457" y="446314"/>
                </a:cubicBezTo>
                <a:cubicBezTo>
                  <a:pt x="1725385" y="556985"/>
                  <a:pt x="2166257" y="664028"/>
                  <a:pt x="2166257" y="664028"/>
                </a:cubicBezTo>
                <a:lnTo>
                  <a:pt x="2166257" y="664028"/>
                </a:lnTo>
              </a:path>
            </a:pathLst>
          </a:custGeom>
          <a:noFill/>
          <a:ln w="57150">
            <a:solidFill>
              <a:srgbClr val="FF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Freeform 10"/>
          <p:cNvSpPr/>
          <p:nvPr/>
        </p:nvSpPr>
        <p:spPr>
          <a:xfrm>
            <a:off x="6019800" y="1545708"/>
            <a:ext cx="2209800" cy="1621972"/>
          </a:xfrm>
          <a:custGeom>
            <a:avLst/>
            <a:gdLst>
              <a:gd name="connsiteX0" fmla="*/ 0 w 2209800"/>
              <a:gd name="connsiteY0" fmla="*/ 0 h 1621972"/>
              <a:gd name="connsiteX1" fmla="*/ 707572 w 2209800"/>
              <a:gd name="connsiteY1" fmla="*/ 1110343 h 1621972"/>
              <a:gd name="connsiteX2" fmla="*/ 1393372 w 2209800"/>
              <a:gd name="connsiteY2" fmla="*/ 457200 h 1621972"/>
              <a:gd name="connsiteX3" fmla="*/ 2209800 w 2209800"/>
              <a:gd name="connsiteY3" fmla="*/ 1621972 h 1621972"/>
              <a:gd name="connsiteX4" fmla="*/ 2209800 w 2209800"/>
              <a:gd name="connsiteY4" fmla="*/ 1621972 h 16219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09800" h="1621972">
                <a:moveTo>
                  <a:pt x="0" y="0"/>
                </a:moveTo>
                <a:cubicBezTo>
                  <a:pt x="237671" y="517071"/>
                  <a:pt x="475343" y="1034143"/>
                  <a:pt x="707572" y="1110343"/>
                </a:cubicBezTo>
                <a:cubicBezTo>
                  <a:pt x="939801" y="1186543"/>
                  <a:pt x="1143001" y="371929"/>
                  <a:pt x="1393372" y="457200"/>
                </a:cubicBezTo>
                <a:cubicBezTo>
                  <a:pt x="1643743" y="542471"/>
                  <a:pt x="2209800" y="1621972"/>
                  <a:pt x="2209800" y="1621972"/>
                </a:cubicBezTo>
                <a:lnTo>
                  <a:pt x="2209800" y="1621972"/>
                </a:lnTo>
              </a:path>
            </a:pathLst>
          </a:custGeom>
          <a:noFill/>
          <a:ln w="57150">
            <a:solidFill>
              <a:srgbClr val="FF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12" name="Table 11"/>
          <p:cNvGraphicFramePr>
            <a:graphicFrameLocks noGrp="1"/>
          </p:cNvGraphicFramePr>
          <p:nvPr>
            <p:extLst>
              <p:ext uri="{D42A27DB-BD31-4B8C-83A1-F6EECF244321}">
                <p14:modId xmlns:p14="http://schemas.microsoft.com/office/powerpoint/2010/main" val="4292950852"/>
              </p:ext>
            </p:extLst>
          </p:nvPr>
        </p:nvGraphicFramePr>
        <p:xfrm>
          <a:off x="228600" y="4511040"/>
          <a:ext cx="8784770" cy="2240280"/>
        </p:xfrm>
        <a:graphic>
          <a:graphicData uri="http://schemas.openxmlformats.org/drawingml/2006/table">
            <a:tbl>
              <a:tblPr firstRow="1" bandRow="1">
                <a:tableStyleId>{3B4B98B0-60AC-42C2-AFA5-B58CD77FA1E5}</a:tableStyleId>
              </a:tblPr>
              <a:tblGrid>
                <a:gridCol w="2209801"/>
                <a:gridCol w="1524000"/>
                <a:gridCol w="1828800"/>
                <a:gridCol w="1752600"/>
                <a:gridCol w="1469569"/>
              </a:tblGrid>
              <a:tr h="167640">
                <a:tc>
                  <a:txBody>
                    <a:bodyPr/>
                    <a:lstStyle/>
                    <a:p>
                      <a:endParaRPr lang="en-US" sz="1200" dirty="0"/>
                    </a:p>
                  </a:txBody>
                  <a:tcPr/>
                </a:tc>
                <a:tc>
                  <a:txBody>
                    <a:bodyPr/>
                    <a:lstStyle/>
                    <a:p>
                      <a:pPr algn="ctr"/>
                      <a:r>
                        <a:rPr lang="ka-GE" sz="1400" smtClean="0"/>
                        <a:t>2014</a:t>
                      </a:r>
                      <a:endParaRPr lang="en-US" sz="1400"/>
                    </a:p>
                  </a:txBody>
                  <a:tcPr/>
                </a:tc>
                <a:tc>
                  <a:txBody>
                    <a:bodyPr/>
                    <a:lstStyle/>
                    <a:p>
                      <a:pPr algn="ctr"/>
                      <a:r>
                        <a:rPr lang="ka-GE" sz="1400" smtClean="0"/>
                        <a:t>2015</a:t>
                      </a:r>
                      <a:endParaRPr lang="en-US" sz="1400"/>
                    </a:p>
                  </a:txBody>
                  <a:tcPr/>
                </a:tc>
                <a:tc>
                  <a:txBody>
                    <a:bodyPr/>
                    <a:lstStyle/>
                    <a:p>
                      <a:pPr algn="ctr"/>
                      <a:r>
                        <a:rPr lang="ka-GE" sz="1400" smtClean="0"/>
                        <a:t>2016</a:t>
                      </a:r>
                      <a:endParaRPr lang="en-US" sz="1400"/>
                    </a:p>
                  </a:txBody>
                  <a:tcPr/>
                </a:tc>
                <a:tc>
                  <a:txBody>
                    <a:bodyPr/>
                    <a:lstStyle/>
                    <a:p>
                      <a:pPr algn="ctr"/>
                      <a:r>
                        <a:rPr lang="ka-GE" sz="1400" dirty="0" smtClean="0"/>
                        <a:t>2017</a:t>
                      </a:r>
                      <a:endParaRPr lang="en-US" sz="1400" dirty="0"/>
                    </a:p>
                  </a:txBody>
                  <a:tcPr/>
                </a:tc>
              </a:tr>
              <a:tr h="242389">
                <a:tc>
                  <a:txBody>
                    <a:bodyPr/>
                    <a:lstStyle/>
                    <a:p>
                      <a:r>
                        <a:rPr lang="ka-GE" sz="1300" b="0" smtClean="0"/>
                        <a:t>შიდა კვოტა</a:t>
                      </a:r>
                      <a:endParaRPr lang="en-US" sz="1300" b="0" dirty="0"/>
                    </a:p>
                  </a:txBody>
                  <a:tcPr/>
                </a:tc>
                <a:tc>
                  <a:txBody>
                    <a:bodyPr/>
                    <a:lstStyle/>
                    <a:p>
                      <a:pPr algn="ctr"/>
                      <a:r>
                        <a:rPr lang="ka-GE" sz="1300" b="0" smtClean="0"/>
                        <a:t>0</a:t>
                      </a:r>
                      <a:endParaRPr lang="en-US" sz="1300" b="0" dirty="0"/>
                    </a:p>
                  </a:txBody>
                  <a:tcPr/>
                </a:tc>
                <a:tc>
                  <a:txBody>
                    <a:bodyPr/>
                    <a:lstStyle/>
                    <a:p>
                      <a:pPr algn="ctr"/>
                      <a:r>
                        <a:rPr lang="ka-GE" sz="1300" b="0" smtClean="0"/>
                        <a:t>0</a:t>
                      </a:r>
                      <a:endParaRPr lang="en-US" sz="1300" b="0"/>
                    </a:p>
                  </a:txBody>
                  <a:tcPr/>
                </a:tc>
                <a:tc>
                  <a:txBody>
                    <a:bodyPr/>
                    <a:lstStyle/>
                    <a:p>
                      <a:pPr algn="ctr"/>
                      <a:r>
                        <a:rPr lang="ka-GE" sz="1300" b="0" smtClean="0"/>
                        <a:t>0</a:t>
                      </a:r>
                      <a:endParaRPr lang="en-US" sz="1300" b="0"/>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300" b="0" smtClean="0"/>
                        <a:t>68765</a:t>
                      </a:r>
                    </a:p>
                  </a:txBody>
                  <a:tcPr/>
                </a:tc>
              </a:tr>
              <a:tr h="242389">
                <a:tc>
                  <a:txBody>
                    <a:bodyPr/>
                    <a:lstStyle/>
                    <a:p>
                      <a:r>
                        <a:rPr lang="ka-GE" sz="1300" b="0" smtClean="0"/>
                        <a:t>გამოცხადებული  იმპორტი</a:t>
                      </a:r>
                      <a:endParaRPr lang="en-US" sz="1300" b="0" dirty="0"/>
                    </a:p>
                  </a:txBody>
                  <a:tcPr/>
                </a:tc>
                <a:tc>
                  <a:txBody>
                    <a:bodyPr/>
                    <a:lstStyle/>
                    <a:p>
                      <a:pPr algn="ctr"/>
                      <a:r>
                        <a:rPr lang="ka-GE" sz="1300" b="0" dirty="0" smtClean="0"/>
                        <a:t>0</a:t>
                      </a:r>
                      <a:endParaRPr lang="en-US" sz="1300" b="0" dirty="0"/>
                    </a:p>
                  </a:txBody>
                  <a:tcPr/>
                </a:tc>
                <a:tc>
                  <a:txBody>
                    <a:bodyPr/>
                    <a:lstStyle/>
                    <a:p>
                      <a:pPr algn="ctr"/>
                      <a:r>
                        <a:rPr lang="ka-GE" sz="1300" b="0" smtClean="0"/>
                        <a:t>0</a:t>
                      </a:r>
                      <a:endParaRPr lang="en-US" sz="1300" b="0"/>
                    </a:p>
                  </a:txBody>
                  <a:tcPr/>
                </a:tc>
                <a:tc>
                  <a:txBody>
                    <a:bodyPr/>
                    <a:lstStyle/>
                    <a:p>
                      <a:pPr algn="ctr"/>
                      <a:r>
                        <a:rPr lang="ka-GE" sz="1300" b="0" smtClean="0"/>
                        <a:t>0</a:t>
                      </a:r>
                      <a:endParaRPr lang="en-US" sz="1300" b="0"/>
                    </a:p>
                  </a:txBody>
                  <a:tcPr/>
                </a:tc>
                <a:tc>
                  <a:txBody>
                    <a:bodyPr/>
                    <a:lstStyle/>
                    <a:p>
                      <a:pPr algn="ctr"/>
                      <a:r>
                        <a:rPr lang="en-US" sz="1300" b="0" dirty="0" smtClean="0"/>
                        <a:t>68765</a:t>
                      </a:r>
                      <a:endParaRPr lang="en-US" sz="1300" b="0" dirty="0"/>
                    </a:p>
                  </a:txBody>
                  <a:tcPr/>
                </a:tc>
              </a:tr>
              <a:tr h="242389">
                <a:tc>
                  <a:txBody>
                    <a:bodyPr/>
                    <a:lstStyle/>
                    <a:p>
                      <a:r>
                        <a:rPr lang="ka-GE" sz="1300" b="0" smtClean="0"/>
                        <a:t>ნაშთი წლის დასაწყისში</a:t>
                      </a:r>
                      <a:endParaRPr lang="en-US" sz="1300" b="0"/>
                    </a:p>
                  </a:txBody>
                  <a:tcPr/>
                </a:tc>
                <a:tc>
                  <a:txBody>
                    <a:bodyPr/>
                    <a:lstStyle/>
                    <a:p>
                      <a:pPr algn="ctr"/>
                      <a:r>
                        <a:rPr lang="en-US" sz="1300" b="0" dirty="0" smtClean="0"/>
                        <a:t>27254</a:t>
                      </a:r>
                      <a:endParaRPr lang="en-US" sz="1300" b="0" dirty="0"/>
                    </a:p>
                  </a:txBody>
                  <a:tcPr/>
                </a:tc>
                <a:tc>
                  <a:txBody>
                    <a:bodyPr/>
                    <a:lstStyle/>
                    <a:p>
                      <a:pPr algn="ctr"/>
                      <a:r>
                        <a:rPr lang="en-US" sz="1300" b="0" smtClean="0"/>
                        <a:t>66.8</a:t>
                      </a:r>
                      <a:endParaRPr lang="en-US" sz="1300" b="0"/>
                    </a:p>
                  </a:txBody>
                  <a:tcPr/>
                </a:tc>
                <a:tc>
                  <a:txBody>
                    <a:bodyPr/>
                    <a:lstStyle/>
                    <a:p>
                      <a:pPr algn="ctr"/>
                      <a:r>
                        <a:rPr lang="en-US" sz="1300" b="0" smtClean="0"/>
                        <a:t>19742.5</a:t>
                      </a:r>
                      <a:endParaRPr lang="en-US" sz="1300" b="0"/>
                    </a:p>
                  </a:txBody>
                  <a:tcPr/>
                </a:tc>
                <a:tc>
                  <a:txBody>
                    <a:bodyPr/>
                    <a:lstStyle/>
                    <a:p>
                      <a:pPr algn="ctr"/>
                      <a:r>
                        <a:rPr lang="en-US" sz="1300" b="0" dirty="0" smtClean="0"/>
                        <a:t>3055</a:t>
                      </a:r>
                      <a:endParaRPr lang="en-US" sz="1300" b="0" dirty="0"/>
                    </a:p>
                  </a:txBody>
                  <a:tcPr/>
                </a:tc>
              </a:tr>
              <a:tr h="242389">
                <a:tc>
                  <a:txBody>
                    <a:bodyPr/>
                    <a:lstStyle/>
                    <a:p>
                      <a:r>
                        <a:rPr lang="ka-GE" sz="1300" b="0" smtClean="0"/>
                        <a:t>იმპორტი</a:t>
                      </a:r>
                      <a:endParaRPr lang="en-US" sz="1300" b="0"/>
                    </a:p>
                  </a:txBody>
                  <a:tcPr/>
                </a:tc>
                <a:tc>
                  <a:txBody>
                    <a:bodyPr/>
                    <a:lstStyle/>
                    <a:p>
                      <a:pPr algn="ctr"/>
                      <a:r>
                        <a:rPr lang="en-US" sz="1300" b="0" smtClean="0"/>
                        <a:t>81450</a:t>
                      </a:r>
                      <a:endParaRPr lang="en-US" sz="1300" b="0"/>
                    </a:p>
                  </a:txBody>
                  <a:tcPr/>
                </a:tc>
                <a:tc>
                  <a:txBody>
                    <a:bodyPr/>
                    <a:lstStyle/>
                    <a:p>
                      <a:pPr algn="ctr"/>
                      <a:r>
                        <a:rPr lang="en-US" sz="1300" b="0" smtClean="0"/>
                        <a:t>87500</a:t>
                      </a:r>
                      <a:endParaRPr lang="en-US" sz="1300" b="0"/>
                    </a:p>
                  </a:txBody>
                  <a:tcPr/>
                </a:tc>
                <a:tc>
                  <a:txBody>
                    <a:bodyPr/>
                    <a:lstStyle/>
                    <a:p>
                      <a:pPr algn="ctr"/>
                      <a:r>
                        <a:rPr lang="en-US" sz="1300" b="0" smtClean="0"/>
                        <a:t>75000</a:t>
                      </a:r>
                      <a:endParaRPr lang="en-US" sz="1300" b="0"/>
                    </a:p>
                  </a:txBody>
                  <a:tcPr/>
                </a:tc>
                <a:tc>
                  <a:txBody>
                    <a:bodyPr/>
                    <a:lstStyle/>
                    <a:p>
                      <a:pPr algn="ctr"/>
                      <a:r>
                        <a:rPr lang="en-US" sz="1300" b="0" smtClean="0"/>
                        <a:t>68763</a:t>
                      </a:r>
                      <a:endParaRPr lang="en-US" sz="1300" b="0"/>
                    </a:p>
                  </a:txBody>
                  <a:tcPr/>
                </a:tc>
              </a:tr>
              <a:tr h="242389">
                <a:tc>
                  <a:txBody>
                    <a:bodyPr/>
                    <a:lstStyle/>
                    <a:p>
                      <a:r>
                        <a:rPr lang="ka-GE" sz="1300" b="0" smtClean="0"/>
                        <a:t>წლიური მოხმარება</a:t>
                      </a:r>
                      <a:endParaRPr lang="en-US" sz="1300" b="0"/>
                    </a:p>
                  </a:txBody>
                  <a:tcPr/>
                </a:tc>
                <a:tc>
                  <a:txBody>
                    <a:bodyPr/>
                    <a:lstStyle/>
                    <a:p>
                      <a:pPr algn="ctr"/>
                      <a:r>
                        <a:rPr lang="en-US" sz="1300" b="0" smtClean="0"/>
                        <a:t>108637.2</a:t>
                      </a:r>
                      <a:endParaRPr lang="en-US" sz="1300" b="0"/>
                    </a:p>
                  </a:txBody>
                  <a:tcPr/>
                </a:tc>
                <a:tc>
                  <a:txBody>
                    <a:bodyPr/>
                    <a:lstStyle/>
                    <a:p>
                      <a:pPr algn="ctr"/>
                      <a:r>
                        <a:rPr lang="en-US" sz="1300" b="0" smtClean="0"/>
                        <a:t>67824.3</a:t>
                      </a:r>
                      <a:endParaRPr lang="en-US" sz="1300" b="0"/>
                    </a:p>
                  </a:txBody>
                  <a:tcPr/>
                </a:tc>
                <a:tc>
                  <a:txBody>
                    <a:bodyPr/>
                    <a:lstStyle/>
                    <a:p>
                      <a:pPr algn="ctr"/>
                      <a:r>
                        <a:rPr lang="en-US" sz="1300" b="0" smtClean="0"/>
                        <a:t>91687.5</a:t>
                      </a:r>
                      <a:endParaRPr lang="en-US" sz="1300" b="0"/>
                    </a:p>
                  </a:txBody>
                  <a:tcPr/>
                </a:tc>
                <a:tc>
                  <a:txBody>
                    <a:bodyPr/>
                    <a:lstStyle/>
                    <a:p>
                      <a:pPr algn="ctr"/>
                      <a:r>
                        <a:rPr lang="en-US" sz="1300" b="0" dirty="0" smtClean="0"/>
                        <a:t>48305.175</a:t>
                      </a:r>
                      <a:endParaRPr lang="en-US" sz="1300" b="0" dirty="0"/>
                    </a:p>
                  </a:txBody>
                  <a:tcPr/>
                </a:tc>
              </a:tr>
              <a:tr h="242389">
                <a:tc>
                  <a:txBody>
                    <a:bodyPr/>
                    <a:lstStyle/>
                    <a:p>
                      <a:r>
                        <a:rPr lang="ka-GE" sz="1300" b="0" smtClean="0"/>
                        <a:t>ნაშთი წლის ბოლოს</a:t>
                      </a:r>
                      <a:endParaRPr lang="en-US" sz="1300" b="0"/>
                    </a:p>
                  </a:txBody>
                  <a:tcPr/>
                </a:tc>
                <a:tc>
                  <a:txBody>
                    <a:bodyPr/>
                    <a:lstStyle/>
                    <a:p>
                      <a:pPr algn="ctr"/>
                      <a:r>
                        <a:rPr lang="en-US" sz="1300" b="0" dirty="0" smtClean="0"/>
                        <a:t>66.8</a:t>
                      </a:r>
                      <a:endParaRPr lang="en-US" sz="1300" b="0" dirty="0"/>
                    </a:p>
                  </a:txBody>
                  <a:tcPr/>
                </a:tc>
                <a:tc>
                  <a:txBody>
                    <a:bodyPr/>
                    <a:lstStyle/>
                    <a:p>
                      <a:pPr algn="ctr"/>
                      <a:r>
                        <a:rPr lang="en-US" sz="1300" b="0" smtClean="0"/>
                        <a:t>19742.5</a:t>
                      </a:r>
                      <a:endParaRPr lang="en-US" sz="1300" b="0"/>
                    </a:p>
                  </a:txBody>
                  <a:tcPr/>
                </a:tc>
                <a:tc>
                  <a:txBody>
                    <a:bodyPr/>
                    <a:lstStyle/>
                    <a:p>
                      <a:pPr algn="ctr"/>
                      <a:r>
                        <a:rPr lang="en-US" sz="1300" b="0" smtClean="0"/>
                        <a:t>3055.0</a:t>
                      </a:r>
                      <a:endParaRPr lang="en-US" sz="1300" b="0"/>
                    </a:p>
                  </a:txBody>
                  <a:tcPr/>
                </a:tc>
                <a:tc>
                  <a:txBody>
                    <a:bodyPr/>
                    <a:lstStyle/>
                    <a:p>
                      <a:pPr algn="ctr"/>
                      <a:r>
                        <a:rPr lang="en-US" sz="1300" b="0" dirty="0" smtClean="0"/>
                        <a:t>23512.825</a:t>
                      </a:r>
                      <a:endParaRPr lang="en-US" sz="1300" b="0" dirty="0"/>
                    </a:p>
                  </a:txBody>
                  <a:tcPr/>
                </a:tc>
              </a:tr>
            </a:tbl>
          </a:graphicData>
        </a:graphic>
      </p:graphicFrame>
      <p:sp>
        <p:nvSpPr>
          <p:cNvPr id="7" name="TextBox 6"/>
          <p:cNvSpPr txBox="1"/>
          <p:nvPr/>
        </p:nvSpPr>
        <p:spPr>
          <a:xfrm rot="3495160">
            <a:off x="6075401" y="2093748"/>
            <a:ext cx="914400" cy="261610"/>
          </a:xfrm>
          <a:prstGeom prst="rect">
            <a:avLst/>
          </a:prstGeom>
          <a:noFill/>
        </p:spPr>
        <p:txBody>
          <a:bodyPr wrap="square" rtlCol="0">
            <a:spAutoFit/>
          </a:bodyPr>
          <a:lstStyle/>
          <a:p>
            <a:r>
              <a:rPr lang="en-US" sz="1100" b="1" smtClean="0">
                <a:solidFill>
                  <a:srgbClr val="FF0000"/>
                </a:solidFill>
              </a:rPr>
              <a:t>- 40812.9</a:t>
            </a:r>
            <a:endParaRPr lang="en-US" sz="1100" b="1">
              <a:solidFill>
                <a:srgbClr val="FF0000"/>
              </a:solidFill>
            </a:endParaRPr>
          </a:p>
        </p:txBody>
      </p:sp>
      <p:sp>
        <p:nvSpPr>
          <p:cNvPr id="13" name="TextBox 12"/>
          <p:cNvSpPr txBox="1"/>
          <p:nvPr/>
        </p:nvSpPr>
        <p:spPr>
          <a:xfrm rot="18405179">
            <a:off x="6591301" y="1865670"/>
            <a:ext cx="914400" cy="261610"/>
          </a:xfrm>
          <a:prstGeom prst="rect">
            <a:avLst/>
          </a:prstGeom>
          <a:noFill/>
        </p:spPr>
        <p:txBody>
          <a:bodyPr wrap="square" rtlCol="0">
            <a:spAutoFit/>
          </a:bodyPr>
          <a:lstStyle/>
          <a:p>
            <a:r>
              <a:rPr lang="en-US" sz="1100" b="1">
                <a:solidFill>
                  <a:srgbClr val="FF0000"/>
                </a:solidFill>
              </a:rPr>
              <a:t>+</a:t>
            </a:r>
            <a:r>
              <a:rPr lang="en-US" sz="1100" b="1" smtClean="0">
                <a:solidFill>
                  <a:srgbClr val="FF0000"/>
                </a:solidFill>
              </a:rPr>
              <a:t> 23863.2</a:t>
            </a:r>
            <a:endParaRPr lang="en-US" sz="1100" b="1">
              <a:solidFill>
                <a:srgbClr val="FF0000"/>
              </a:solidFill>
            </a:endParaRPr>
          </a:p>
        </p:txBody>
      </p:sp>
    </p:spTree>
    <p:extLst>
      <p:ext uri="{BB962C8B-B14F-4D97-AF65-F5344CB8AC3E}">
        <p14:creationId xmlns:p14="http://schemas.microsoft.com/office/powerpoint/2010/main" val="2896395913"/>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152400"/>
            <a:ext cx="8358058" cy="1263289"/>
          </a:xfrm>
        </p:spPr>
        <p:txBody>
          <a:bodyPr>
            <a:noAutofit/>
          </a:bodyPr>
          <a:lstStyle/>
          <a:p>
            <a:pPr algn="ctr" fontAlgn="base"/>
            <a:r>
              <a:rPr lang="ka-GE" sz="2400" dirty="0">
                <a:solidFill>
                  <a:schemeClr val="tx2"/>
                </a:solidFill>
                <a:effectLst/>
                <a:latin typeface="+mn-lt"/>
                <a:ea typeface="+mn-ea"/>
                <a:cs typeface="+mn-cs"/>
              </a:rPr>
              <a:t>ინფორმაცია </a:t>
            </a:r>
            <a:r>
              <a:rPr lang="ka-GE" sz="2400">
                <a:solidFill>
                  <a:schemeClr val="tx2"/>
                </a:solidFill>
                <a:effectLst/>
                <a:latin typeface="+mn-lt"/>
                <a:ea typeface="+mn-ea"/>
                <a:cs typeface="+mn-cs"/>
              </a:rPr>
              <a:t>გაბაპენტინის </a:t>
            </a:r>
            <a:r>
              <a:rPr lang="ka-GE" sz="2400">
                <a:solidFill>
                  <a:schemeClr val="tx2"/>
                </a:solidFill>
                <a:effectLst/>
              </a:rPr>
              <a:t>გამოცხადებული იმპორტის  გადანაწილებაზე</a:t>
            </a:r>
            <a:r>
              <a:rPr lang="ka-GE" sz="2400" smtClean="0">
                <a:solidFill>
                  <a:schemeClr val="tx2"/>
                </a:solidFill>
                <a:effectLst/>
                <a:latin typeface="+mn-lt"/>
                <a:ea typeface="+mn-ea"/>
                <a:cs typeface="+mn-cs"/>
              </a:rPr>
              <a:t> </a:t>
            </a:r>
            <a:r>
              <a:rPr lang="ka-GE" sz="2400" dirty="0">
                <a:solidFill>
                  <a:schemeClr val="tx2"/>
                </a:solidFill>
                <a:effectLst/>
                <a:latin typeface="+mn-lt"/>
                <a:ea typeface="+mn-ea"/>
                <a:cs typeface="+mn-cs"/>
              </a:rPr>
              <a:t>გადანაწილებაზე და 2017 წელს განხორციელებულ ფაქტიურ </a:t>
            </a:r>
            <a:r>
              <a:rPr lang="ka-GE" sz="2400">
                <a:solidFill>
                  <a:schemeClr val="tx2"/>
                </a:solidFill>
                <a:effectLst/>
                <a:latin typeface="+mn-lt"/>
                <a:ea typeface="+mn-ea"/>
                <a:cs typeface="+mn-cs"/>
              </a:rPr>
              <a:t>იმპორტზე:</a:t>
            </a:r>
            <a:endParaRPr lang="en-US" sz="2400" dirty="0">
              <a:solidFill>
                <a:schemeClr val="tx2"/>
              </a:solidFill>
              <a:effectLst/>
              <a:latin typeface="+mn-lt"/>
              <a:ea typeface="+mn-ea"/>
              <a:cs typeface="+mn-cs"/>
            </a:endParaRP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1836243415"/>
              </p:ext>
            </p:extLst>
          </p:nvPr>
        </p:nvGraphicFramePr>
        <p:xfrm>
          <a:off x="228601" y="1752598"/>
          <a:ext cx="8686800" cy="4371927"/>
        </p:xfrm>
        <a:graphic>
          <a:graphicData uri="http://schemas.openxmlformats.org/drawingml/2006/table">
            <a:tbl>
              <a:tblPr firstRow="1" firstCol="1" bandRow="1">
                <a:tableStyleId>{3B4B98B0-60AC-42C2-AFA5-B58CD77FA1E5}</a:tableStyleId>
              </a:tblPr>
              <a:tblGrid>
                <a:gridCol w="267484"/>
                <a:gridCol w="1789915"/>
                <a:gridCol w="784154"/>
                <a:gridCol w="1047949"/>
                <a:gridCol w="1235737"/>
                <a:gridCol w="969169"/>
                <a:gridCol w="1363067"/>
                <a:gridCol w="1229325"/>
              </a:tblGrid>
              <a:tr h="1044167">
                <a:tc>
                  <a:txBody>
                    <a:bodyPr/>
                    <a:lstStyle/>
                    <a:p>
                      <a:pPr marL="0" marR="0">
                        <a:lnSpc>
                          <a:spcPct val="115000"/>
                        </a:lnSpc>
                        <a:spcBef>
                          <a:spcPts val="0"/>
                        </a:spcBef>
                        <a:spcAft>
                          <a:spcPts val="0"/>
                        </a:spcAft>
                      </a:pPr>
                      <a:r>
                        <a:rPr lang="en-US" sz="1400" dirty="0">
                          <a:effectLst/>
                        </a:rPr>
                        <a:t> </a:t>
                      </a:r>
                      <a:endParaRPr lang="en-US" sz="1400" dirty="0">
                        <a:effectLst/>
                        <a:latin typeface="Calibri"/>
                        <a:ea typeface="Calibri"/>
                        <a:cs typeface="Times New Roman"/>
                      </a:endParaRPr>
                    </a:p>
                  </a:txBody>
                  <a:tcPr marL="68580" marR="68580" marT="0" marB="0" anchor="b"/>
                </a:tc>
                <a:tc>
                  <a:txBody>
                    <a:bodyPr/>
                    <a:lstStyle/>
                    <a:p>
                      <a:pPr marL="0" marR="0">
                        <a:lnSpc>
                          <a:spcPct val="115000"/>
                        </a:lnSpc>
                        <a:spcBef>
                          <a:spcPts val="0"/>
                        </a:spcBef>
                        <a:spcAft>
                          <a:spcPts val="0"/>
                        </a:spcAft>
                      </a:pPr>
                      <a:r>
                        <a:rPr lang="en-US" sz="1200" b="0" smtClean="0">
                          <a:effectLst/>
                        </a:rPr>
                        <a:t>გაბაპენტინი</a:t>
                      </a:r>
                      <a:r>
                        <a:rPr lang="ka-GE" sz="1200" b="0" smtClean="0">
                          <a:effectLst/>
                        </a:rPr>
                        <a:t>ს გამოცხადებული იმპორტი - </a:t>
                      </a:r>
                      <a:r>
                        <a:rPr lang="en-US" sz="1200" b="0" smtClean="0">
                          <a:effectLst/>
                        </a:rPr>
                        <a:t>   </a:t>
                      </a:r>
                      <a:r>
                        <a:rPr lang="en-US" sz="1200" b="0">
                          <a:effectLst/>
                        </a:rPr>
                        <a:t>236901 გრამი</a:t>
                      </a:r>
                      <a:endParaRPr lang="en-US" sz="1200" b="0">
                        <a:effectLst/>
                        <a:latin typeface="Calibri"/>
                        <a:ea typeface="Calibri"/>
                        <a:cs typeface="Times New Roman"/>
                      </a:endParaRPr>
                    </a:p>
                  </a:txBody>
                  <a:tcPr marL="68580" marR="68580" marT="0" marB="0" anchor="b"/>
                </a:tc>
                <a:tc>
                  <a:txBody>
                    <a:bodyPr/>
                    <a:lstStyle/>
                    <a:p>
                      <a:pPr marL="0" marR="0" algn="ctr">
                        <a:lnSpc>
                          <a:spcPct val="115000"/>
                        </a:lnSpc>
                        <a:spcBef>
                          <a:spcPts val="0"/>
                        </a:spcBef>
                        <a:spcAft>
                          <a:spcPts val="0"/>
                        </a:spcAft>
                      </a:pPr>
                      <a:r>
                        <a:rPr lang="en-US" sz="1200" b="0">
                          <a:effectLst/>
                        </a:rPr>
                        <a:t>მოთხოვნილი რაოდენობა გრამებში</a:t>
                      </a:r>
                      <a:endParaRPr lang="en-US" sz="1200" b="0">
                        <a:effectLst/>
                        <a:latin typeface="Calibri"/>
                        <a:ea typeface="Calibri"/>
                        <a:cs typeface="Times New Roman"/>
                      </a:endParaRPr>
                    </a:p>
                  </a:txBody>
                  <a:tcPr marL="68580" marR="68580" marT="0" marB="0" anchor="b"/>
                </a:tc>
                <a:tc>
                  <a:txBody>
                    <a:bodyPr/>
                    <a:lstStyle/>
                    <a:p>
                      <a:pPr marL="0" marR="0" algn="ctr">
                        <a:lnSpc>
                          <a:spcPct val="115000"/>
                        </a:lnSpc>
                        <a:spcBef>
                          <a:spcPts val="0"/>
                        </a:spcBef>
                        <a:spcAft>
                          <a:spcPts val="0"/>
                        </a:spcAft>
                      </a:pPr>
                      <a:r>
                        <a:rPr lang="en-US" sz="1200" b="0">
                          <a:effectLst/>
                        </a:rPr>
                        <a:t>% წილი მოთხოვნილი საერთო ოდენობიდან</a:t>
                      </a:r>
                      <a:endParaRPr lang="en-US" sz="1200" b="0">
                        <a:effectLst/>
                        <a:latin typeface="Calibri"/>
                        <a:ea typeface="Calibri"/>
                        <a:cs typeface="Times New Roman"/>
                      </a:endParaRPr>
                    </a:p>
                  </a:txBody>
                  <a:tcPr marL="68580" marR="68580" marT="0" marB="0" anchor="b"/>
                </a:tc>
                <a:tc>
                  <a:txBody>
                    <a:bodyPr/>
                    <a:lstStyle/>
                    <a:p>
                      <a:pPr marL="0" marR="0" algn="ctr">
                        <a:lnSpc>
                          <a:spcPct val="115000"/>
                        </a:lnSpc>
                        <a:spcBef>
                          <a:spcPts val="0"/>
                        </a:spcBef>
                        <a:spcAft>
                          <a:spcPts val="0"/>
                        </a:spcAft>
                      </a:pPr>
                      <a:r>
                        <a:rPr lang="en-US" sz="1200" b="0">
                          <a:effectLst/>
                        </a:rPr>
                        <a:t>რაოდენობა კვოტიდან % წილის მიხედვით გრამში</a:t>
                      </a:r>
                      <a:endParaRPr lang="en-US" sz="1200" b="0">
                        <a:effectLst/>
                        <a:latin typeface="Calibri"/>
                        <a:ea typeface="Calibri"/>
                        <a:cs typeface="Times New Roman"/>
                      </a:endParaRPr>
                    </a:p>
                  </a:txBody>
                  <a:tcPr marL="68580" marR="68580" marT="0" marB="0" anchor="b"/>
                </a:tc>
                <a:tc>
                  <a:txBody>
                    <a:bodyPr/>
                    <a:lstStyle/>
                    <a:p>
                      <a:pPr marL="0" marR="0">
                        <a:lnSpc>
                          <a:spcPct val="115000"/>
                        </a:lnSpc>
                        <a:spcBef>
                          <a:spcPts val="0"/>
                        </a:spcBef>
                        <a:spcAft>
                          <a:spcPts val="0"/>
                        </a:spcAft>
                      </a:pPr>
                      <a:r>
                        <a:rPr lang="en-US" sz="1200" b="0">
                          <a:effectLst/>
                        </a:rPr>
                        <a:t>2017 წელს იმპორტირებული ოდენობა გრამში</a:t>
                      </a:r>
                      <a:endParaRPr lang="en-US" sz="1200" b="0">
                        <a:effectLst/>
                        <a:latin typeface="Calibri"/>
                        <a:ea typeface="Calibri"/>
                        <a:cs typeface="Times New Roman"/>
                      </a:endParaRPr>
                    </a:p>
                  </a:txBody>
                  <a:tcPr marL="68580" marR="68580" marT="0" marB="0" anchor="b"/>
                </a:tc>
                <a:tc>
                  <a:txBody>
                    <a:bodyPr/>
                    <a:lstStyle/>
                    <a:p>
                      <a:pPr marL="0" marR="0">
                        <a:lnSpc>
                          <a:spcPct val="115000"/>
                        </a:lnSpc>
                        <a:spcBef>
                          <a:spcPts val="0"/>
                        </a:spcBef>
                        <a:spcAft>
                          <a:spcPts val="0"/>
                        </a:spcAft>
                      </a:pPr>
                      <a:r>
                        <a:rPr lang="en-US" sz="1200" b="0">
                          <a:effectLst/>
                        </a:rPr>
                        <a:t>2017 წლის ბოლოს </a:t>
                      </a:r>
                      <a:r>
                        <a:rPr lang="ka-GE" sz="1200" b="0">
                          <a:effectLst/>
                        </a:rPr>
                        <a:t>იმპორტირებულის </a:t>
                      </a:r>
                      <a:r>
                        <a:rPr lang="en-US" sz="1200" b="0">
                          <a:effectLst/>
                        </a:rPr>
                        <a:t> 5% </a:t>
                      </a:r>
                      <a:r>
                        <a:rPr lang="ka-GE" sz="1200" b="0">
                          <a:effectLst/>
                        </a:rPr>
                        <a:t> ნაშთის სახით  </a:t>
                      </a:r>
                      <a:r>
                        <a:rPr lang="en-US" sz="1200" b="0">
                          <a:effectLst/>
                        </a:rPr>
                        <a:t>გრამში</a:t>
                      </a:r>
                      <a:endParaRPr lang="en-US" sz="1200" b="0">
                        <a:effectLst/>
                        <a:latin typeface="Calibri"/>
                        <a:ea typeface="Calibri"/>
                        <a:cs typeface="Times New Roman"/>
                      </a:endParaRPr>
                    </a:p>
                  </a:txBody>
                  <a:tcPr marL="68580" marR="68580" marT="0" marB="0" anchor="b"/>
                </a:tc>
                <a:tc>
                  <a:txBody>
                    <a:bodyPr/>
                    <a:lstStyle/>
                    <a:p>
                      <a:pPr marL="0" marR="0">
                        <a:lnSpc>
                          <a:spcPct val="115000"/>
                        </a:lnSpc>
                        <a:spcBef>
                          <a:spcPts val="0"/>
                        </a:spcBef>
                        <a:spcAft>
                          <a:spcPts val="0"/>
                        </a:spcAft>
                      </a:pPr>
                      <a:r>
                        <a:rPr lang="en-US" sz="1200" b="0">
                          <a:effectLst/>
                        </a:rPr>
                        <a:t>2017 წლის ბოლოს  იმპორტიორების ფაქტიური ნაშთი გრამში</a:t>
                      </a:r>
                      <a:endParaRPr lang="en-US" sz="1200" b="0">
                        <a:effectLst/>
                        <a:latin typeface="Calibri"/>
                        <a:ea typeface="Calibri"/>
                        <a:cs typeface="Times New Roman"/>
                      </a:endParaRPr>
                    </a:p>
                  </a:txBody>
                  <a:tcPr marL="68580" marR="68580" marT="0" marB="0" anchor="b"/>
                </a:tc>
              </a:tr>
              <a:tr h="463860">
                <a:tc>
                  <a:txBody>
                    <a:bodyPr/>
                    <a:lstStyle/>
                    <a:p>
                      <a:pPr marL="0" marR="0" algn="r">
                        <a:lnSpc>
                          <a:spcPct val="115000"/>
                        </a:lnSpc>
                        <a:spcBef>
                          <a:spcPts val="0"/>
                        </a:spcBef>
                        <a:spcAft>
                          <a:spcPts val="0"/>
                        </a:spcAft>
                      </a:pPr>
                      <a:r>
                        <a:rPr lang="en-US" sz="1400">
                          <a:effectLst/>
                        </a:rPr>
                        <a:t>1</a:t>
                      </a:r>
                      <a:endParaRPr lang="en-US" sz="1400">
                        <a:effectLst/>
                        <a:latin typeface="Calibri"/>
                        <a:ea typeface="Calibri"/>
                        <a:cs typeface="Times New Roman"/>
                      </a:endParaRPr>
                    </a:p>
                  </a:txBody>
                  <a:tcPr marL="68580" marR="68580" marT="0" marB="0" anchor="ctr"/>
                </a:tc>
                <a:tc>
                  <a:txBody>
                    <a:bodyPr/>
                    <a:lstStyle/>
                    <a:p>
                      <a:pPr marL="0" marR="0">
                        <a:lnSpc>
                          <a:spcPct val="115000"/>
                        </a:lnSpc>
                        <a:spcBef>
                          <a:spcPts val="0"/>
                        </a:spcBef>
                        <a:spcAft>
                          <a:spcPts val="0"/>
                        </a:spcAft>
                      </a:pPr>
                      <a:r>
                        <a:rPr lang="en-US" sz="1400" err="1">
                          <a:effectLst/>
                        </a:rPr>
                        <a:t>შპს</a:t>
                      </a:r>
                      <a:r>
                        <a:rPr lang="en-US" sz="1400">
                          <a:effectLst/>
                        </a:rPr>
                        <a:t> </a:t>
                      </a:r>
                      <a:r>
                        <a:rPr lang="en-US" sz="1400" smtClean="0">
                          <a:effectLst/>
                        </a:rPr>
                        <a:t>ავერსი</a:t>
                      </a:r>
                      <a:r>
                        <a:rPr lang="ka-GE" sz="1400" smtClean="0">
                          <a:effectLst/>
                        </a:rPr>
                        <a:t>-</a:t>
                      </a:r>
                      <a:r>
                        <a:rPr lang="en-US" sz="1400" smtClean="0">
                          <a:effectLst/>
                        </a:rPr>
                        <a:t>ფარმა </a:t>
                      </a:r>
                      <a:endParaRPr lang="en-US" sz="1400" dirty="0">
                        <a:effectLst/>
                        <a:latin typeface="Calibri"/>
                        <a:ea typeface="Calibri"/>
                        <a:cs typeface="Times New Roman"/>
                      </a:endParaRPr>
                    </a:p>
                  </a:txBody>
                  <a:tcPr marL="68580" marR="68580" marT="0" marB="0" anchor="ctr"/>
                </a:tc>
                <a:tc>
                  <a:txBody>
                    <a:bodyPr/>
                    <a:lstStyle/>
                    <a:p>
                      <a:pPr marL="0" marR="0" algn="ctr">
                        <a:lnSpc>
                          <a:spcPct val="115000"/>
                        </a:lnSpc>
                        <a:spcBef>
                          <a:spcPts val="0"/>
                        </a:spcBef>
                        <a:spcAft>
                          <a:spcPts val="0"/>
                        </a:spcAft>
                      </a:pPr>
                      <a:r>
                        <a:rPr lang="en-US" sz="1200" dirty="0">
                          <a:effectLst/>
                        </a:rPr>
                        <a:t>103280</a:t>
                      </a:r>
                      <a:endParaRPr lang="en-US" sz="1200" dirty="0">
                        <a:effectLst/>
                        <a:latin typeface="Calibri"/>
                        <a:ea typeface="Calibri"/>
                        <a:cs typeface="Times New Roman"/>
                      </a:endParaRPr>
                    </a:p>
                  </a:txBody>
                  <a:tcPr marL="68580" marR="68580" marT="0" marB="0" anchor="ctr"/>
                </a:tc>
                <a:tc>
                  <a:txBody>
                    <a:bodyPr/>
                    <a:lstStyle/>
                    <a:p>
                      <a:pPr marL="0" marR="0" algn="ctr">
                        <a:lnSpc>
                          <a:spcPct val="115000"/>
                        </a:lnSpc>
                        <a:spcBef>
                          <a:spcPts val="0"/>
                        </a:spcBef>
                        <a:spcAft>
                          <a:spcPts val="0"/>
                        </a:spcAft>
                      </a:pPr>
                      <a:r>
                        <a:rPr lang="en-US" sz="1200">
                          <a:effectLst/>
                        </a:rPr>
                        <a:t>11.83752063</a:t>
                      </a:r>
                      <a:endParaRPr lang="en-US" sz="1200">
                        <a:effectLst/>
                        <a:latin typeface="Calibri"/>
                        <a:ea typeface="Calibri"/>
                        <a:cs typeface="Times New Roman"/>
                      </a:endParaRPr>
                    </a:p>
                  </a:txBody>
                  <a:tcPr marL="68580" marR="68580" marT="0" marB="0" anchor="ctr"/>
                </a:tc>
                <a:tc>
                  <a:txBody>
                    <a:bodyPr/>
                    <a:lstStyle/>
                    <a:p>
                      <a:pPr marL="0" marR="0" algn="ctr">
                        <a:lnSpc>
                          <a:spcPct val="115000"/>
                        </a:lnSpc>
                        <a:spcBef>
                          <a:spcPts val="0"/>
                        </a:spcBef>
                        <a:spcAft>
                          <a:spcPts val="0"/>
                        </a:spcAft>
                      </a:pPr>
                      <a:r>
                        <a:rPr lang="en-US" sz="1200">
                          <a:effectLst/>
                        </a:rPr>
                        <a:t>28043</a:t>
                      </a:r>
                      <a:endParaRPr lang="en-US" sz="1200">
                        <a:effectLst/>
                        <a:latin typeface="Calibri"/>
                        <a:ea typeface="Calibri"/>
                        <a:cs typeface="Times New Roman"/>
                      </a:endParaRPr>
                    </a:p>
                  </a:txBody>
                  <a:tcPr marL="68580" marR="68580" marT="0" marB="0" anchor="ctr"/>
                </a:tc>
                <a:tc>
                  <a:txBody>
                    <a:bodyPr/>
                    <a:lstStyle/>
                    <a:p>
                      <a:pPr marL="0" marR="0" algn="r">
                        <a:lnSpc>
                          <a:spcPct val="115000"/>
                        </a:lnSpc>
                        <a:spcBef>
                          <a:spcPts val="0"/>
                        </a:spcBef>
                        <a:spcAft>
                          <a:spcPts val="0"/>
                        </a:spcAft>
                      </a:pPr>
                      <a:r>
                        <a:rPr lang="en-US" sz="1200">
                          <a:effectLst/>
                        </a:rPr>
                        <a:t>28040</a:t>
                      </a:r>
                      <a:endParaRPr lang="en-US" sz="1200">
                        <a:effectLst/>
                        <a:latin typeface="Calibri"/>
                        <a:ea typeface="Calibri"/>
                        <a:cs typeface="Times New Roman"/>
                      </a:endParaRPr>
                    </a:p>
                  </a:txBody>
                  <a:tcPr marL="68580" marR="68580" marT="0" marB="0" anchor="ctr"/>
                </a:tc>
                <a:tc>
                  <a:txBody>
                    <a:bodyPr/>
                    <a:lstStyle/>
                    <a:p>
                      <a:pPr marL="0" marR="0" algn="r">
                        <a:lnSpc>
                          <a:spcPct val="115000"/>
                        </a:lnSpc>
                        <a:spcBef>
                          <a:spcPts val="0"/>
                        </a:spcBef>
                        <a:spcAft>
                          <a:spcPts val="0"/>
                        </a:spcAft>
                      </a:pPr>
                      <a:r>
                        <a:rPr lang="en-US" sz="1200">
                          <a:effectLst/>
                        </a:rPr>
                        <a:t>1402</a:t>
                      </a:r>
                      <a:endParaRPr lang="en-US" sz="1200">
                        <a:effectLst/>
                        <a:latin typeface="Calibri"/>
                        <a:ea typeface="Calibri"/>
                        <a:cs typeface="Times New Roman"/>
                      </a:endParaRPr>
                    </a:p>
                  </a:txBody>
                  <a:tcPr marL="68580" marR="68580" marT="0" marB="0" anchor="ctr"/>
                </a:tc>
                <a:tc>
                  <a:txBody>
                    <a:bodyPr/>
                    <a:lstStyle/>
                    <a:p>
                      <a:pPr marL="0" marR="0" algn="r">
                        <a:lnSpc>
                          <a:spcPct val="115000"/>
                        </a:lnSpc>
                        <a:spcBef>
                          <a:spcPts val="0"/>
                        </a:spcBef>
                        <a:spcAft>
                          <a:spcPts val="0"/>
                        </a:spcAft>
                      </a:pPr>
                      <a:r>
                        <a:rPr lang="en-US" sz="1200">
                          <a:effectLst/>
                        </a:rPr>
                        <a:t>10510</a:t>
                      </a:r>
                      <a:endParaRPr lang="en-US" sz="1200">
                        <a:effectLst/>
                        <a:latin typeface="Calibri"/>
                        <a:ea typeface="Calibri"/>
                        <a:cs typeface="Times New Roman"/>
                      </a:endParaRPr>
                    </a:p>
                  </a:txBody>
                  <a:tcPr marL="68580" marR="68580" marT="0" marB="0" anchor="ctr"/>
                </a:tc>
              </a:tr>
              <a:tr h="463860">
                <a:tc>
                  <a:txBody>
                    <a:bodyPr/>
                    <a:lstStyle/>
                    <a:p>
                      <a:pPr marL="0" marR="0" algn="r">
                        <a:lnSpc>
                          <a:spcPct val="115000"/>
                        </a:lnSpc>
                        <a:spcBef>
                          <a:spcPts val="0"/>
                        </a:spcBef>
                        <a:spcAft>
                          <a:spcPts val="0"/>
                        </a:spcAft>
                      </a:pPr>
                      <a:r>
                        <a:rPr lang="en-US" sz="1400">
                          <a:effectLst/>
                        </a:rPr>
                        <a:t>2</a:t>
                      </a:r>
                      <a:endParaRPr lang="en-US" sz="1400">
                        <a:effectLst/>
                        <a:latin typeface="Calibri"/>
                        <a:ea typeface="Calibri"/>
                        <a:cs typeface="Times New Roman"/>
                      </a:endParaRPr>
                    </a:p>
                  </a:txBody>
                  <a:tcPr marL="68580" marR="68580" marT="0" marB="0" anchor="ctr"/>
                </a:tc>
                <a:tc>
                  <a:txBody>
                    <a:bodyPr/>
                    <a:lstStyle/>
                    <a:p>
                      <a:pPr marL="0" marR="0">
                        <a:lnSpc>
                          <a:spcPct val="115000"/>
                        </a:lnSpc>
                        <a:spcBef>
                          <a:spcPts val="0"/>
                        </a:spcBef>
                        <a:spcAft>
                          <a:spcPts val="0"/>
                        </a:spcAft>
                      </a:pPr>
                      <a:r>
                        <a:rPr lang="en-US" sz="1400" err="1">
                          <a:effectLst/>
                        </a:rPr>
                        <a:t>შპს</a:t>
                      </a:r>
                      <a:r>
                        <a:rPr lang="en-US" sz="1400">
                          <a:effectLst/>
                        </a:rPr>
                        <a:t> </a:t>
                      </a:r>
                      <a:r>
                        <a:rPr lang="en-US" sz="1400" smtClean="0">
                          <a:effectLst/>
                        </a:rPr>
                        <a:t>ნიუ</a:t>
                      </a:r>
                      <a:r>
                        <a:rPr lang="ka-GE" sz="1400" smtClean="0">
                          <a:effectLst/>
                        </a:rPr>
                        <a:t>-</a:t>
                      </a:r>
                      <a:r>
                        <a:rPr lang="en-US" sz="1400" smtClean="0">
                          <a:effectLst/>
                        </a:rPr>
                        <a:t>ჯორჯია </a:t>
                      </a:r>
                      <a:r>
                        <a:rPr lang="en-US" sz="1400" dirty="0">
                          <a:effectLst/>
                        </a:rPr>
                        <a:t>555</a:t>
                      </a:r>
                      <a:endParaRPr lang="en-US" sz="1400" dirty="0">
                        <a:effectLst/>
                        <a:latin typeface="Calibri"/>
                        <a:ea typeface="Calibri"/>
                        <a:cs typeface="Times New Roman"/>
                      </a:endParaRPr>
                    </a:p>
                  </a:txBody>
                  <a:tcPr marL="68580" marR="68580" marT="0" marB="0" anchor="ctr"/>
                </a:tc>
                <a:tc>
                  <a:txBody>
                    <a:bodyPr/>
                    <a:lstStyle/>
                    <a:p>
                      <a:pPr marL="0" marR="0" algn="ctr">
                        <a:lnSpc>
                          <a:spcPct val="115000"/>
                        </a:lnSpc>
                        <a:spcBef>
                          <a:spcPts val="0"/>
                        </a:spcBef>
                        <a:spcAft>
                          <a:spcPts val="0"/>
                        </a:spcAft>
                      </a:pPr>
                      <a:r>
                        <a:rPr lang="en-US" sz="1200" dirty="0">
                          <a:effectLst/>
                        </a:rPr>
                        <a:t>230000</a:t>
                      </a:r>
                      <a:endParaRPr lang="en-US" sz="1200" dirty="0">
                        <a:effectLst/>
                        <a:latin typeface="Calibri"/>
                        <a:ea typeface="Calibri"/>
                        <a:cs typeface="Times New Roman"/>
                      </a:endParaRPr>
                    </a:p>
                  </a:txBody>
                  <a:tcPr marL="68580" marR="68580" marT="0" marB="0" anchor="ctr"/>
                </a:tc>
                <a:tc>
                  <a:txBody>
                    <a:bodyPr/>
                    <a:lstStyle/>
                    <a:p>
                      <a:pPr marL="0" marR="0" algn="ctr">
                        <a:lnSpc>
                          <a:spcPct val="115000"/>
                        </a:lnSpc>
                        <a:spcBef>
                          <a:spcPts val="0"/>
                        </a:spcBef>
                        <a:spcAft>
                          <a:spcPts val="0"/>
                        </a:spcAft>
                      </a:pPr>
                      <a:r>
                        <a:rPr lang="en-US" sz="1200" dirty="0">
                          <a:effectLst/>
                        </a:rPr>
                        <a:t>26.3616358</a:t>
                      </a:r>
                      <a:endParaRPr lang="en-US" sz="1200" dirty="0">
                        <a:effectLst/>
                        <a:latin typeface="Calibri"/>
                        <a:ea typeface="Calibri"/>
                        <a:cs typeface="Times New Roman"/>
                      </a:endParaRPr>
                    </a:p>
                  </a:txBody>
                  <a:tcPr marL="68580" marR="68580" marT="0" marB="0" anchor="ctr"/>
                </a:tc>
                <a:tc>
                  <a:txBody>
                    <a:bodyPr/>
                    <a:lstStyle/>
                    <a:p>
                      <a:pPr marL="0" marR="0" algn="ctr">
                        <a:lnSpc>
                          <a:spcPct val="115000"/>
                        </a:lnSpc>
                        <a:spcBef>
                          <a:spcPts val="0"/>
                        </a:spcBef>
                        <a:spcAft>
                          <a:spcPts val="0"/>
                        </a:spcAft>
                      </a:pPr>
                      <a:r>
                        <a:rPr lang="en-US" sz="1200" dirty="0">
                          <a:effectLst/>
                        </a:rPr>
                        <a:t>62451</a:t>
                      </a:r>
                      <a:endParaRPr lang="en-US" sz="1200" dirty="0">
                        <a:effectLst/>
                        <a:latin typeface="Calibri"/>
                        <a:ea typeface="Calibri"/>
                        <a:cs typeface="Times New Roman"/>
                      </a:endParaRPr>
                    </a:p>
                  </a:txBody>
                  <a:tcPr marL="68580" marR="68580" marT="0" marB="0" anchor="ctr"/>
                </a:tc>
                <a:tc>
                  <a:txBody>
                    <a:bodyPr/>
                    <a:lstStyle/>
                    <a:p>
                      <a:pPr marL="0" marR="0" algn="r">
                        <a:lnSpc>
                          <a:spcPct val="115000"/>
                        </a:lnSpc>
                        <a:spcBef>
                          <a:spcPts val="0"/>
                        </a:spcBef>
                        <a:spcAft>
                          <a:spcPts val="0"/>
                        </a:spcAft>
                      </a:pPr>
                      <a:r>
                        <a:rPr lang="en-US" sz="1200">
                          <a:effectLst/>
                        </a:rPr>
                        <a:t>62445</a:t>
                      </a:r>
                      <a:endParaRPr lang="en-US" sz="1200">
                        <a:effectLst/>
                        <a:latin typeface="Calibri"/>
                        <a:ea typeface="Calibri"/>
                        <a:cs typeface="Times New Roman"/>
                      </a:endParaRPr>
                    </a:p>
                  </a:txBody>
                  <a:tcPr marL="68580" marR="68580" marT="0" marB="0" anchor="ctr"/>
                </a:tc>
                <a:tc>
                  <a:txBody>
                    <a:bodyPr/>
                    <a:lstStyle/>
                    <a:p>
                      <a:pPr marL="0" marR="0" algn="r">
                        <a:lnSpc>
                          <a:spcPct val="115000"/>
                        </a:lnSpc>
                        <a:spcBef>
                          <a:spcPts val="0"/>
                        </a:spcBef>
                        <a:spcAft>
                          <a:spcPts val="0"/>
                        </a:spcAft>
                      </a:pPr>
                      <a:r>
                        <a:rPr lang="en-US" sz="1200">
                          <a:effectLst/>
                        </a:rPr>
                        <a:t>3122.25</a:t>
                      </a:r>
                      <a:endParaRPr lang="en-US" sz="1200">
                        <a:effectLst/>
                        <a:latin typeface="Calibri"/>
                        <a:ea typeface="Calibri"/>
                        <a:cs typeface="Times New Roman"/>
                      </a:endParaRPr>
                    </a:p>
                  </a:txBody>
                  <a:tcPr marL="68580" marR="68580" marT="0" marB="0" anchor="ctr"/>
                </a:tc>
                <a:tc>
                  <a:txBody>
                    <a:bodyPr/>
                    <a:lstStyle/>
                    <a:p>
                      <a:pPr marL="0" marR="0" algn="r">
                        <a:lnSpc>
                          <a:spcPct val="115000"/>
                        </a:lnSpc>
                        <a:spcBef>
                          <a:spcPts val="0"/>
                        </a:spcBef>
                        <a:spcAft>
                          <a:spcPts val="0"/>
                        </a:spcAft>
                      </a:pPr>
                      <a:r>
                        <a:rPr lang="en-US" sz="1200">
                          <a:effectLst/>
                        </a:rPr>
                        <a:t>17190</a:t>
                      </a:r>
                      <a:endParaRPr lang="en-US" sz="1200">
                        <a:effectLst/>
                        <a:latin typeface="Calibri"/>
                        <a:ea typeface="Calibri"/>
                        <a:cs typeface="Times New Roman"/>
                      </a:endParaRPr>
                    </a:p>
                  </a:txBody>
                  <a:tcPr marL="68580" marR="68580" marT="0" marB="0" anchor="ctr"/>
                </a:tc>
              </a:tr>
              <a:tr h="463860">
                <a:tc>
                  <a:txBody>
                    <a:bodyPr/>
                    <a:lstStyle/>
                    <a:p>
                      <a:pPr marL="0" marR="0" algn="r">
                        <a:lnSpc>
                          <a:spcPct val="115000"/>
                        </a:lnSpc>
                        <a:spcBef>
                          <a:spcPts val="0"/>
                        </a:spcBef>
                        <a:spcAft>
                          <a:spcPts val="0"/>
                        </a:spcAft>
                      </a:pPr>
                      <a:r>
                        <a:rPr lang="en-US" sz="1400">
                          <a:effectLst/>
                        </a:rPr>
                        <a:t>3</a:t>
                      </a:r>
                      <a:endParaRPr lang="en-US" sz="1400">
                        <a:effectLst/>
                        <a:latin typeface="Calibri"/>
                        <a:ea typeface="Calibri"/>
                        <a:cs typeface="Times New Roman"/>
                      </a:endParaRPr>
                    </a:p>
                  </a:txBody>
                  <a:tcPr marL="68580" marR="68580" marT="0" marB="0" anchor="ctr"/>
                </a:tc>
                <a:tc>
                  <a:txBody>
                    <a:bodyPr/>
                    <a:lstStyle/>
                    <a:p>
                      <a:pPr marL="0" marR="0">
                        <a:lnSpc>
                          <a:spcPct val="115000"/>
                        </a:lnSpc>
                        <a:spcBef>
                          <a:spcPts val="0"/>
                        </a:spcBef>
                        <a:spcAft>
                          <a:spcPts val="0"/>
                        </a:spcAft>
                      </a:pPr>
                      <a:r>
                        <a:rPr lang="en-US" sz="1400">
                          <a:effectLst/>
                        </a:rPr>
                        <a:t>სს „ჰუმანითი ჯორჯია“ </a:t>
                      </a:r>
                      <a:endParaRPr lang="en-US" sz="1400">
                        <a:effectLst/>
                        <a:latin typeface="Calibri"/>
                        <a:ea typeface="Calibri"/>
                        <a:cs typeface="Times New Roman"/>
                      </a:endParaRPr>
                    </a:p>
                  </a:txBody>
                  <a:tcPr marL="68580" marR="68580" marT="0" marB="0" anchor="ctr"/>
                </a:tc>
                <a:tc>
                  <a:txBody>
                    <a:bodyPr/>
                    <a:lstStyle/>
                    <a:p>
                      <a:pPr marL="0" marR="0" algn="ctr">
                        <a:lnSpc>
                          <a:spcPct val="115000"/>
                        </a:lnSpc>
                        <a:spcBef>
                          <a:spcPts val="0"/>
                        </a:spcBef>
                        <a:spcAft>
                          <a:spcPts val="0"/>
                        </a:spcAft>
                      </a:pPr>
                      <a:r>
                        <a:rPr lang="en-US" sz="1200" dirty="0">
                          <a:effectLst/>
                        </a:rPr>
                        <a:t>55080</a:t>
                      </a:r>
                      <a:endParaRPr lang="en-US" sz="1200" dirty="0">
                        <a:effectLst/>
                        <a:latin typeface="Calibri"/>
                        <a:ea typeface="Calibri"/>
                        <a:cs typeface="Times New Roman"/>
                      </a:endParaRPr>
                    </a:p>
                  </a:txBody>
                  <a:tcPr marL="68580" marR="68580" marT="0" marB="0" anchor="ctr"/>
                </a:tc>
                <a:tc>
                  <a:txBody>
                    <a:bodyPr/>
                    <a:lstStyle/>
                    <a:p>
                      <a:pPr marL="0" marR="0" algn="ctr">
                        <a:lnSpc>
                          <a:spcPct val="115000"/>
                        </a:lnSpc>
                        <a:spcBef>
                          <a:spcPts val="0"/>
                        </a:spcBef>
                        <a:spcAft>
                          <a:spcPts val="0"/>
                        </a:spcAft>
                      </a:pPr>
                      <a:r>
                        <a:rPr lang="en-US" sz="1200" dirty="0">
                          <a:effectLst/>
                        </a:rPr>
                        <a:t>6.313038694</a:t>
                      </a:r>
                      <a:endParaRPr lang="en-US" sz="1200" dirty="0">
                        <a:effectLst/>
                        <a:latin typeface="Calibri"/>
                        <a:ea typeface="Calibri"/>
                        <a:cs typeface="Times New Roman"/>
                      </a:endParaRPr>
                    </a:p>
                  </a:txBody>
                  <a:tcPr marL="68580" marR="68580" marT="0" marB="0" anchor="ctr"/>
                </a:tc>
                <a:tc>
                  <a:txBody>
                    <a:bodyPr/>
                    <a:lstStyle/>
                    <a:p>
                      <a:pPr marL="0" marR="0" algn="ctr">
                        <a:lnSpc>
                          <a:spcPct val="115000"/>
                        </a:lnSpc>
                        <a:spcBef>
                          <a:spcPts val="0"/>
                        </a:spcBef>
                        <a:spcAft>
                          <a:spcPts val="0"/>
                        </a:spcAft>
                      </a:pPr>
                      <a:r>
                        <a:rPr lang="en-US" sz="1200" dirty="0">
                          <a:effectLst/>
                        </a:rPr>
                        <a:t>14956</a:t>
                      </a:r>
                      <a:endParaRPr lang="en-US" sz="1200" dirty="0">
                        <a:effectLst/>
                        <a:latin typeface="Calibri"/>
                        <a:ea typeface="Calibri"/>
                        <a:cs typeface="Times New Roman"/>
                      </a:endParaRPr>
                    </a:p>
                  </a:txBody>
                  <a:tcPr marL="68580" marR="68580" marT="0" marB="0" anchor="ctr"/>
                </a:tc>
                <a:tc>
                  <a:txBody>
                    <a:bodyPr/>
                    <a:lstStyle/>
                    <a:p>
                      <a:pPr marL="0" marR="0" algn="r">
                        <a:lnSpc>
                          <a:spcPct val="115000"/>
                        </a:lnSpc>
                        <a:spcBef>
                          <a:spcPts val="0"/>
                        </a:spcBef>
                        <a:spcAft>
                          <a:spcPts val="0"/>
                        </a:spcAft>
                      </a:pPr>
                      <a:r>
                        <a:rPr lang="en-US" sz="1200" dirty="0">
                          <a:effectLst/>
                        </a:rPr>
                        <a:t>14920</a:t>
                      </a:r>
                      <a:endParaRPr lang="en-US" sz="1200" dirty="0">
                        <a:effectLst/>
                        <a:latin typeface="Calibri"/>
                        <a:ea typeface="Calibri"/>
                        <a:cs typeface="Times New Roman"/>
                      </a:endParaRPr>
                    </a:p>
                  </a:txBody>
                  <a:tcPr marL="68580" marR="68580" marT="0" marB="0" anchor="ctr"/>
                </a:tc>
                <a:tc>
                  <a:txBody>
                    <a:bodyPr/>
                    <a:lstStyle/>
                    <a:p>
                      <a:pPr marL="0" marR="0" algn="r">
                        <a:lnSpc>
                          <a:spcPct val="115000"/>
                        </a:lnSpc>
                        <a:spcBef>
                          <a:spcPts val="0"/>
                        </a:spcBef>
                        <a:spcAft>
                          <a:spcPts val="0"/>
                        </a:spcAft>
                      </a:pPr>
                      <a:r>
                        <a:rPr lang="en-US" sz="1200" dirty="0">
                          <a:effectLst/>
                        </a:rPr>
                        <a:t>746</a:t>
                      </a:r>
                      <a:endParaRPr lang="en-US" sz="1200" dirty="0">
                        <a:effectLst/>
                        <a:latin typeface="Calibri"/>
                        <a:ea typeface="Calibri"/>
                        <a:cs typeface="Times New Roman"/>
                      </a:endParaRPr>
                    </a:p>
                  </a:txBody>
                  <a:tcPr marL="68580" marR="68580" marT="0" marB="0" anchor="ctr"/>
                </a:tc>
                <a:tc>
                  <a:txBody>
                    <a:bodyPr/>
                    <a:lstStyle/>
                    <a:p>
                      <a:pPr marL="0" marR="0" algn="r">
                        <a:lnSpc>
                          <a:spcPct val="115000"/>
                        </a:lnSpc>
                        <a:spcBef>
                          <a:spcPts val="0"/>
                        </a:spcBef>
                        <a:spcAft>
                          <a:spcPts val="0"/>
                        </a:spcAft>
                      </a:pPr>
                      <a:r>
                        <a:rPr lang="en-US" sz="1200">
                          <a:effectLst/>
                        </a:rPr>
                        <a:t>14880</a:t>
                      </a:r>
                      <a:endParaRPr lang="en-US" sz="1200">
                        <a:effectLst/>
                        <a:latin typeface="Calibri"/>
                        <a:ea typeface="Calibri"/>
                        <a:cs typeface="Times New Roman"/>
                      </a:endParaRPr>
                    </a:p>
                  </a:txBody>
                  <a:tcPr marL="68580" marR="68580" marT="0" marB="0" anchor="ctr"/>
                </a:tc>
              </a:tr>
              <a:tr h="461441">
                <a:tc>
                  <a:txBody>
                    <a:bodyPr/>
                    <a:lstStyle/>
                    <a:p>
                      <a:pPr marL="0" marR="0" algn="r">
                        <a:lnSpc>
                          <a:spcPct val="115000"/>
                        </a:lnSpc>
                        <a:spcBef>
                          <a:spcPts val="0"/>
                        </a:spcBef>
                        <a:spcAft>
                          <a:spcPts val="0"/>
                        </a:spcAft>
                      </a:pPr>
                      <a:r>
                        <a:rPr lang="en-US" sz="1400">
                          <a:effectLst/>
                        </a:rPr>
                        <a:t>4</a:t>
                      </a:r>
                      <a:endParaRPr lang="en-US" sz="1400">
                        <a:effectLst/>
                        <a:latin typeface="Calibri"/>
                        <a:ea typeface="Calibri"/>
                        <a:cs typeface="Times New Roman"/>
                      </a:endParaRPr>
                    </a:p>
                  </a:txBody>
                  <a:tcPr marL="68580" marR="68580" marT="0" marB="0" anchor="ctr"/>
                </a:tc>
                <a:tc>
                  <a:txBody>
                    <a:bodyPr/>
                    <a:lstStyle/>
                    <a:p>
                      <a:pPr marL="0" marR="0">
                        <a:lnSpc>
                          <a:spcPct val="115000"/>
                        </a:lnSpc>
                        <a:spcBef>
                          <a:spcPts val="0"/>
                        </a:spcBef>
                        <a:spcAft>
                          <a:spcPts val="0"/>
                        </a:spcAft>
                      </a:pPr>
                      <a:r>
                        <a:rPr lang="en-US" sz="1400">
                          <a:effectLst/>
                        </a:rPr>
                        <a:t>შპს ნეტ ფარმა</a:t>
                      </a:r>
                      <a:endParaRPr lang="en-US" sz="1400">
                        <a:effectLst/>
                        <a:latin typeface="Calibri"/>
                        <a:ea typeface="Calibri"/>
                        <a:cs typeface="Times New Roman"/>
                      </a:endParaRPr>
                    </a:p>
                  </a:txBody>
                  <a:tcPr marL="68580" marR="68580" marT="0" marB="0" anchor="ctr"/>
                </a:tc>
                <a:tc>
                  <a:txBody>
                    <a:bodyPr/>
                    <a:lstStyle/>
                    <a:p>
                      <a:pPr marL="0" marR="0" algn="ctr">
                        <a:lnSpc>
                          <a:spcPct val="115000"/>
                        </a:lnSpc>
                        <a:spcBef>
                          <a:spcPts val="0"/>
                        </a:spcBef>
                        <a:spcAft>
                          <a:spcPts val="0"/>
                        </a:spcAft>
                      </a:pPr>
                      <a:r>
                        <a:rPr lang="en-US" sz="1200">
                          <a:effectLst/>
                        </a:rPr>
                        <a:t>180000</a:t>
                      </a:r>
                      <a:endParaRPr lang="en-US" sz="1200">
                        <a:effectLst/>
                        <a:latin typeface="Calibri"/>
                        <a:ea typeface="Calibri"/>
                        <a:cs typeface="Times New Roman"/>
                      </a:endParaRPr>
                    </a:p>
                  </a:txBody>
                  <a:tcPr marL="68580" marR="68580" marT="0" marB="0" anchor="ctr"/>
                </a:tc>
                <a:tc>
                  <a:txBody>
                    <a:bodyPr/>
                    <a:lstStyle/>
                    <a:p>
                      <a:pPr marL="0" marR="0" algn="ctr">
                        <a:lnSpc>
                          <a:spcPct val="115000"/>
                        </a:lnSpc>
                        <a:spcBef>
                          <a:spcPts val="0"/>
                        </a:spcBef>
                        <a:spcAft>
                          <a:spcPts val="0"/>
                        </a:spcAft>
                      </a:pPr>
                      <a:r>
                        <a:rPr lang="en-US" sz="1200" dirty="0">
                          <a:effectLst/>
                        </a:rPr>
                        <a:t>20.63084541</a:t>
                      </a:r>
                      <a:endParaRPr lang="en-US" sz="1200" dirty="0">
                        <a:effectLst/>
                        <a:latin typeface="Calibri"/>
                        <a:ea typeface="Calibri"/>
                        <a:cs typeface="Times New Roman"/>
                      </a:endParaRPr>
                    </a:p>
                  </a:txBody>
                  <a:tcPr marL="68580" marR="68580" marT="0" marB="0" anchor="ctr"/>
                </a:tc>
                <a:tc>
                  <a:txBody>
                    <a:bodyPr/>
                    <a:lstStyle/>
                    <a:p>
                      <a:pPr marL="0" marR="0" algn="ctr">
                        <a:lnSpc>
                          <a:spcPct val="115000"/>
                        </a:lnSpc>
                        <a:spcBef>
                          <a:spcPts val="0"/>
                        </a:spcBef>
                        <a:spcAft>
                          <a:spcPts val="0"/>
                        </a:spcAft>
                      </a:pPr>
                      <a:r>
                        <a:rPr lang="en-US" sz="1200" dirty="0">
                          <a:effectLst/>
                        </a:rPr>
                        <a:t>48875</a:t>
                      </a:r>
                      <a:endParaRPr lang="en-US" sz="1200" dirty="0">
                        <a:effectLst/>
                        <a:latin typeface="Calibri"/>
                        <a:ea typeface="Calibri"/>
                        <a:cs typeface="Times New Roman"/>
                      </a:endParaRPr>
                    </a:p>
                  </a:txBody>
                  <a:tcPr marL="68580" marR="68580" marT="0" marB="0" anchor="ctr"/>
                </a:tc>
                <a:tc>
                  <a:txBody>
                    <a:bodyPr/>
                    <a:lstStyle/>
                    <a:p>
                      <a:pPr marL="0" marR="0" algn="r">
                        <a:lnSpc>
                          <a:spcPct val="115000"/>
                        </a:lnSpc>
                        <a:spcBef>
                          <a:spcPts val="0"/>
                        </a:spcBef>
                        <a:spcAft>
                          <a:spcPts val="0"/>
                        </a:spcAft>
                      </a:pPr>
                      <a:r>
                        <a:rPr lang="en-US" sz="1200">
                          <a:effectLst/>
                        </a:rPr>
                        <a:t>48870</a:t>
                      </a:r>
                      <a:endParaRPr lang="en-US" sz="1200">
                        <a:effectLst/>
                        <a:latin typeface="Calibri"/>
                        <a:ea typeface="Calibri"/>
                        <a:cs typeface="Times New Roman"/>
                      </a:endParaRPr>
                    </a:p>
                  </a:txBody>
                  <a:tcPr marL="68580" marR="68580" marT="0" marB="0" anchor="ctr"/>
                </a:tc>
                <a:tc>
                  <a:txBody>
                    <a:bodyPr/>
                    <a:lstStyle/>
                    <a:p>
                      <a:pPr marL="0" marR="0" algn="r">
                        <a:lnSpc>
                          <a:spcPct val="115000"/>
                        </a:lnSpc>
                        <a:spcBef>
                          <a:spcPts val="0"/>
                        </a:spcBef>
                        <a:spcAft>
                          <a:spcPts val="0"/>
                        </a:spcAft>
                      </a:pPr>
                      <a:r>
                        <a:rPr lang="en-US" sz="1200" dirty="0">
                          <a:effectLst/>
                        </a:rPr>
                        <a:t>2443.5</a:t>
                      </a:r>
                      <a:endParaRPr lang="en-US" sz="1200" dirty="0">
                        <a:effectLst/>
                        <a:latin typeface="Calibri"/>
                        <a:ea typeface="Calibri"/>
                        <a:cs typeface="Times New Roman"/>
                      </a:endParaRPr>
                    </a:p>
                  </a:txBody>
                  <a:tcPr marL="68580" marR="68580" marT="0" marB="0" anchor="ctr"/>
                </a:tc>
                <a:tc>
                  <a:txBody>
                    <a:bodyPr/>
                    <a:lstStyle/>
                    <a:p>
                      <a:pPr marL="0" marR="0" algn="r">
                        <a:lnSpc>
                          <a:spcPct val="115000"/>
                        </a:lnSpc>
                        <a:spcBef>
                          <a:spcPts val="0"/>
                        </a:spcBef>
                        <a:spcAft>
                          <a:spcPts val="0"/>
                        </a:spcAft>
                      </a:pPr>
                      <a:r>
                        <a:rPr lang="en-US" sz="1200">
                          <a:effectLst/>
                        </a:rPr>
                        <a:t>2478</a:t>
                      </a:r>
                      <a:endParaRPr lang="en-US" sz="1200">
                        <a:effectLst/>
                        <a:latin typeface="Calibri"/>
                        <a:ea typeface="Calibri"/>
                        <a:cs typeface="Times New Roman"/>
                      </a:endParaRPr>
                    </a:p>
                  </a:txBody>
                  <a:tcPr marL="68580" marR="68580" marT="0" marB="0" anchor="ctr"/>
                </a:tc>
              </a:tr>
              <a:tr h="461441">
                <a:tc>
                  <a:txBody>
                    <a:bodyPr/>
                    <a:lstStyle/>
                    <a:p>
                      <a:pPr marL="0" marR="0" algn="r">
                        <a:lnSpc>
                          <a:spcPct val="115000"/>
                        </a:lnSpc>
                        <a:spcBef>
                          <a:spcPts val="0"/>
                        </a:spcBef>
                        <a:spcAft>
                          <a:spcPts val="0"/>
                        </a:spcAft>
                      </a:pPr>
                      <a:r>
                        <a:rPr lang="en-US" sz="1400">
                          <a:effectLst/>
                        </a:rPr>
                        <a:t>5</a:t>
                      </a:r>
                      <a:endParaRPr lang="en-US" sz="1400">
                        <a:effectLst/>
                        <a:latin typeface="Calibri"/>
                        <a:ea typeface="Calibri"/>
                        <a:cs typeface="Times New Roman"/>
                      </a:endParaRPr>
                    </a:p>
                  </a:txBody>
                  <a:tcPr marL="68580" marR="68580" marT="0" marB="0" anchor="ctr"/>
                </a:tc>
                <a:tc>
                  <a:txBody>
                    <a:bodyPr/>
                    <a:lstStyle/>
                    <a:p>
                      <a:pPr marL="0" marR="0">
                        <a:lnSpc>
                          <a:spcPct val="115000"/>
                        </a:lnSpc>
                        <a:spcBef>
                          <a:spcPts val="0"/>
                        </a:spcBef>
                        <a:spcAft>
                          <a:spcPts val="0"/>
                        </a:spcAft>
                      </a:pPr>
                      <a:r>
                        <a:rPr lang="en-US" sz="1400">
                          <a:effectLst/>
                        </a:rPr>
                        <a:t>შპს არგო </a:t>
                      </a:r>
                      <a:endParaRPr lang="en-US" sz="1400">
                        <a:effectLst/>
                        <a:latin typeface="Calibri"/>
                        <a:ea typeface="Calibri"/>
                        <a:cs typeface="Times New Roman"/>
                      </a:endParaRPr>
                    </a:p>
                  </a:txBody>
                  <a:tcPr marL="68580" marR="68580" marT="0" marB="0" anchor="ctr"/>
                </a:tc>
                <a:tc>
                  <a:txBody>
                    <a:bodyPr/>
                    <a:lstStyle/>
                    <a:p>
                      <a:pPr marL="0" marR="0" algn="ctr">
                        <a:lnSpc>
                          <a:spcPct val="115000"/>
                        </a:lnSpc>
                        <a:spcBef>
                          <a:spcPts val="0"/>
                        </a:spcBef>
                        <a:spcAft>
                          <a:spcPts val="0"/>
                        </a:spcAft>
                      </a:pPr>
                      <a:r>
                        <a:rPr lang="en-US" sz="1200">
                          <a:effectLst/>
                        </a:rPr>
                        <a:t>201520</a:t>
                      </a:r>
                      <a:endParaRPr lang="en-US" sz="1200">
                        <a:effectLst/>
                        <a:latin typeface="Calibri"/>
                        <a:ea typeface="Calibri"/>
                        <a:cs typeface="Times New Roman"/>
                      </a:endParaRPr>
                    </a:p>
                  </a:txBody>
                  <a:tcPr marL="68580" marR="68580" marT="0" marB="0" anchor="ctr"/>
                </a:tc>
                <a:tc>
                  <a:txBody>
                    <a:bodyPr/>
                    <a:lstStyle/>
                    <a:p>
                      <a:pPr marL="0" marR="0" algn="ctr">
                        <a:lnSpc>
                          <a:spcPct val="115000"/>
                        </a:lnSpc>
                        <a:spcBef>
                          <a:spcPts val="0"/>
                        </a:spcBef>
                        <a:spcAft>
                          <a:spcPts val="0"/>
                        </a:spcAft>
                      </a:pPr>
                      <a:r>
                        <a:rPr lang="en-US" sz="1200">
                          <a:effectLst/>
                        </a:rPr>
                        <a:t>23.09737759</a:t>
                      </a:r>
                      <a:endParaRPr lang="en-US" sz="1200">
                        <a:effectLst/>
                        <a:latin typeface="Calibri"/>
                        <a:ea typeface="Calibri"/>
                        <a:cs typeface="Times New Roman"/>
                      </a:endParaRPr>
                    </a:p>
                  </a:txBody>
                  <a:tcPr marL="68580" marR="68580" marT="0" marB="0" anchor="ctr"/>
                </a:tc>
                <a:tc>
                  <a:txBody>
                    <a:bodyPr/>
                    <a:lstStyle/>
                    <a:p>
                      <a:pPr marL="0" marR="0" algn="ctr">
                        <a:lnSpc>
                          <a:spcPct val="115000"/>
                        </a:lnSpc>
                        <a:spcBef>
                          <a:spcPts val="0"/>
                        </a:spcBef>
                        <a:spcAft>
                          <a:spcPts val="0"/>
                        </a:spcAft>
                      </a:pPr>
                      <a:r>
                        <a:rPr lang="en-US" sz="1200" dirty="0">
                          <a:effectLst/>
                        </a:rPr>
                        <a:t>54718</a:t>
                      </a:r>
                      <a:endParaRPr lang="en-US" sz="1200" dirty="0">
                        <a:effectLst/>
                        <a:latin typeface="Calibri"/>
                        <a:ea typeface="Calibri"/>
                        <a:cs typeface="Times New Roman"/>
                      </a:endParaRPr>
                    </a:p>
                  </a:txBody>
                  <a:tcPr marL="68580" marR="68580" marT="0" marB="0" anchor="ctr"/>
                </a:tc>
                <a:tc>
                  <a:txBody>
                    <a:bodyPr/>
                    <a:lstStyle/>
                    <a:p>
                      <a:pPr marL="0" marR="0" algn="r">
                        <a:lnSpc>
                          <a:spcPct val="115000"/>
                        </a:lnSpc>
                        <a:spcBef>
                          <a:spcPts val="0"/>
                        </a:spcBef>
                        <a:spcAft>
                          <a:spcPts val="0"/>
                        </a:spcAft>
                      </a:pPr>
                      <a:r>
                        <a:rPr lang="en-US" sz="1200" dirty="0">
                          <a:effectLst/>
                        </a:rPr>
                        <a:t>54680</a:t>
                      </a:r>
                      <a:endParaRPr lang="en-US" sz="1200" dirty="0">
                        <a:effectLst/>
                        <a:latin typeface="Calibri"/>
                        <a:ea typeface="Calibri"/>
                        <a:cs typeface="Times New Roman"/>
                      </a:endParaRPr>
                    </a:p>
                  </a:txBody>
                  <a:tcPr marL="68580" marR="68580" marT="0" marB="0" anchor="ctr"/>
                </a:tc>
                <a:tc>
                  <a:txBody>
                    <a:bodyPr/>
                    <a:lstStyle/>
                    <a:p>
                      <a:pPr marL="0" marR="0" algn="r">
                        <a:lnSpc>
                          <a:spcPct val="115000"/>
                        </a:lnSpc>
                        <a:spcBef>
                          <a:spcPts val="0"/>
                        </a:spcBef>
                        <a:spcAft>
                          <a:spcPts val="0"/>
                        </a:spcAft>
                      </a:pPr>
                      <a:r>
                        <a:rPr lang="en-US" sz="1200" dirty="0">
                          <a:effectLst/>
                        </a:rPr>
                        <a:t>2734</a:t>
                      </a:r>
                      <a:endParaRPr lang="en-US" sz="1200" dirty="0">
                        <a:effectLst/>
                        <a:latin typeface="Calibri"/>
                        <a:ea typeface="Calibri"/>
                        <a:cs typeface="Times New Roman"/>
                      </a:endParaRPr>
                    </a:p>
                  </a:txBody>
                  <a:tcPr marL="68580" marR="68580" marT="0" marB="0" anchor="ctr"/>
                </a:tc>
                <a:tc>
                  <a:txBody>
                    <a:bodyPr/>
                    <a:lstStyle/>
                    <a:p>
                      <a:pPr marL="0" marR="0" algn="r">
                        <a:lnSpc>
                          <a:spcPct val="115000"/>
                        </a:lnSpc>
                        <a:spcBef>
                          <a:spcPts val="0"/>
                        </a:spcBef>
                        <a:spcAft>
                          <a:spcPts val="0"/>
                        </a:spcAft>
                      </a:pPr>
                      <a:r>
                        <a:rPr lang="en-US" sz="1200">
                          <a:effectLst/>
                        </a:rPr>
                        <a:t>3520</a:t>
                      </a:r>
                      <a:endParaRPr lang="en-US" sz="1200">
                        <a:effectLst/>
                        <a:latin typeface="Calibri"/>
                        <a:ea typeface="Calibri"/>
                        <a:cs typeface="Times New Roman"/>
                      </a:endParaRPr>
                    </a:p>
                  </a:txBody>
                  <a:tcPr marL="68580" marR="68580" marT="0" marB="0" anchor="ctr"/>
                </a:tc>
              </a:tr>
              <a:tr h="461441">
                <a:tc>
                  <a:txBody>
                    <a:bodyPr/>
                    <a:lstStyle/>
                    <a:p>
                      <a:pPr marL="0" marR="0" algn="r">
                        <a:lnSpc>
                          <a:spcPct val="115000"/>
                        </a:lnSpc>
                        <a:spcBef>
                          <a:spcPts val="0"/>
                        </a:spcBef>
                        <a:spcAft>
                          <a:spcPts val="0"/>
                        </a:spcAft>
                      </a:pPr>
                      <a:r>
                        <a:rPr lang="en-US" sz="1400">
                          <a:effectLst/>
                        </a:rPr>
                        <a:t>6</a:t>
                      </a:r>
                      <a:endParaRPr lang="en-US" sz="1400">
                        <a:effectLst/>
                        <a:latin typeface="Calibri"/>
                        <a:ea typeface="Calibri"/>
                        <a:cs typeface="Times New Roman"/>
                      </a:endParaRPr>
                    </a:p>
                  </a:txBody>
                  <a:tcPr marL="68580" marR="68580" marT="0" marB="0" anchor="ctr"/>
                </a:tc>
                <a:tc>
                  <a:txBody>
                    <a:bodyPr/>
                    <a:lstStyle/>
                    <a:p>
                      <a:pPr marL="0" marR="0">
                        <a:lnSpc>
                          <a:spcPct val="115000"/>
                        </a:lnSpc>
                        <a:spcBef>
                          <a:spcPts val="0"/>
                        </a:spcBef>
                        <a:spcAft>
                          <a:spcPts val="0"/>
                        </a:spcAft>
                      </a:pPr>
                      <a:r>
                        <a:rPr lang="en-US" sz="1400">
                          <a:effectLst/>
                        </a:rPr>
                        <a:t>შპს „სი ენ სი“</a:t>
                      </a:r>
                      <a:endParaRPr lang="en-US" sz="1400">
                        <a:effectLst/>
                        <a:latin typeface="Calibri"/>
                        <a:ea typeface="Calibri"/>
                        <a:cs typeface="Times New Roman"/>
                      </a:endParaRPr>
                    </a:p>
                  </a:txBody>
                  <a:tcPr marL="68580" marR="68580" marT="0" marB="0" anchor="ctr"/>
                </a:tc>
                <a:tc>
                  <a:txBody>
                    <a:bodyPr/>
                    <a:lstStyle/>
                    <a:p>
                      <a:pPr marL="0" marR="0" algn="ctr">
                        <a:lnSpc>
                          <a:spcPct val="115000"/>
                        </a:lnSpc>
                        <a:spcBef>
                          <a:spcPts val="0"/>
                        </a:spcBef>
                        <a:spcAft>
                          <a:spcPts val="0"/>
                        </a:spcAft>
                      </a:pPr>
                      <a:r>
                        <a:rPr lang="en-US" sz="1200">
                          <a:effectLst/>
                        </a:rPr>
                        <a:t>102600</a:t>
                      </a:r>
                      <a:endParaRPr lang="en-US" sz="1200">
                        <a:effectLst/>
                        <a:latin typeface="Calibri"/>
                        <a:ea typeface="Calibri"/>
                        <a:cs typeface="Times New Roman"/>
                      </a:endParaRPr>
                    </a:p>
                  </a:txBody>
                  <a:tcPr marL="68580" marR="68580" marT="0" marB="0" anchor="ctr"/>
                </a:tc>
                <a:tc>
                  <a:txBody>
                    <a:bodyPr/>
                    <a:lstStyle/>
                    <a:p>
                      <a:pPr marL="0" marR="0" algn="ctr">
                        <a:lnSpc>
                          <a:spcPct val="115000"/>
                        </a:lnSpc>
                        <a:spcBef>
                          <a:spcPts val="0"/>
                        </a:spcBef>
                        <a:spcAft>
                          <a:spcPts val="0"/>
                        </a:spcAft>
                      </a:pPr>
                      <a:r>
                        <a:rPr lang="en-US" sz="1200">
                          <a:effectLst/>
                        </a:rPr>
                        <a:t>11.75958188</a:t>
                      </a:r>
                      <a:endParaRPr lang="en-US" sz="1200">
                        <a:effectLst/>
                        <a:latin typeface="Calibri"/>
                        <a:ea typeface="Calibri"/>
                        <a:cs typeface="Times New Roman"/>
                      </a:endParaRPr>
                    </a:p>
                  </a:txBody>
                  <a:tcPr marL="68580" marR="68580" marT="0" marB="0" anchor="ctr"/>
                </a:tc>
                <a:tc>
                  <a:txBody>
                    <a:bodyPr/>
                    <a:lstStyle/>
                    <a:p>
                      <a:pPr marL="0" marR="0" algn="ctr">
                        <a:lnSpc>
                          <a:spcPct val="115000"/>
                        </a:lnSpc>
                        <a:spcBef>
                          <a:spcPts val="0"/>
                        </a:spcBef>
                        <a:spcAft>
                          <a:spcPts val="0"/>
                        </a:spcAft>
                      </a:pPr>
                      <a:r>
                        <a:rPr lang="en-US" sz="1200">
                          <a:effectLst/>
                        </a:rPr>
                        <a:t>27858</a:t>
                      </a:r>
                      <a:endParaRPr lang="en-US" sz="1200">
                        <a:effectLst/>
                        <a:latin typeface="Calibri"/>
                        <a:ea typeface="Calibri"/>
                        <a:cs typeface="Times New Roman"/>
                      </a:endParaRPr>
                    </a:p>
                  </a:txBody>
                  <a:tcPr marL="68580" marR="68580" marT="0" marB="0" anchor="ctr"/>
                </a:tc>
                <a:tc>
                  <a:txBody>
                    <a:bodyPr/>
                    <a:lstStyle/>
                    <a:p>
                      <a:pPr marL="0" marR="0" algn="r">
                        <a:lnSpc>
                          <a:spcPct val="115000"/>
                        </a:lnSpc>
                        <a:spcBef>
                          <a:spcPts val="0"/>
                        </a:spcBef>
                        <a:spcAft>
                          <a:spcPts val="0"/>
                        </a:spcAft>
                      </a:pPr>
                      <a:r>
                        <a:rPr lang="en-US" sz="1200">
                          <a:effectLst/>
                        </a:rPr>
                        <a:t>27840</a:t>
                      </a:r>
                      <a:endParaRPr lang="en-US" sz="1200">
                        <a:effectLst/>
                        <a:latin typeface="Calibri"/>
                        <a:ea typeface="Calibri"/>
                        <a:cs typeface="Times New Roman"/>
                      </a:endParaRPr>
                    </a:p>
                  </a:txBody>
                  <a:tcPr marL="68580" marR="68580" marT="0" marB="0" anchor="ctr"/>
                </a:tc>
                <a:tc>
                  <a:txBody>
                    <a:bodyPr/>
                    <a:lstStyle/>
                    <a:p>
                      <a:pPr marL="0" marR="0" algn="r">
                        <a:lnSpc>
                          <a:spcPct val="115000"/>
                        </a:lnSpc>
                        <a:spcBef>
                          <a:spcPts val="0"/>
                        </a:spcBef>
                        <a:spcAft>
                          <a:spcPts val="0"/>
                        </a:spcAft>
                      </a:pPr>
                      <a:r>
                        <a:rPr lang="en-US" sz="1200" dirty="0">
                          <a:effectLst/>
                        </a:rPr>
                        <a:t>1392</a:t>
                      </a:r>
                      <a:endParaRPr lang="en-US" sz="1200" dirty="0">
                        <a:effectLst/>
                        <a:latin typeface="Calibri"/>
                        <a:ea typeface="Calibri"/>
                        <a:cs typeface="Times New Roman"/>
                      </a:endParaRPr>
                    </a:p>
                  </a:txBody>
                  <a:tcPr marL="68580" marR="68580" marT="0" marB="0" anchor="ctr"/>
                </a:tc>
                <a:tc>
                  <a:txBody>
                    <a:bodyPr/>
                    <a:lstStyle/>
                    <a:p>
                      <a:pPr marL="0" marR="0" algn="r">
                        <a:lnSpc>
                          <a:spcPct val="115000"/>
                        </a:lnSpc>
                        <a:spcBef>
                          <a:spcPts val="0"/>
                        </a:spcBef>
                        <a:spcAft>
                          <a:spcPts val="0"/>
                        </a:spcAft>
                      </a:pPr>
                      <a:r>
                        <a:rPr lang="en-US" sz="1200" dirty="0">
                          <a:effectLst/>
                        </a:rPr>
                        <a:t>2240</a:t>
                      </a:r>
                      <a:endParaRPr lang="en-US" sz="1200" dirty="0">
                        <a:effectLst/>
                        <a:latin typeface="Calibri"/>
                        <a:ea typeface="Calibri"/>
                        <a:cs typeface="Times New Roman"/>
                      </a:endParaRPr>
                    </a:p>
                  </a:txBody>
                  <a:tcPr marL="68580" marR="68580" marT="0" marB="0" anchor="ctr"/>
                </a:tc>
              </a:tr>
              <a:tr h="465416">
                <a:tc>
                  <a:txBody>
                    <a:bodyPr/>
                    <a:lstStyle/>
                    <a:p>
                      <a:pPr marL="0" marR="0">
                        <a:lnSpc>
                          <a:spcPct val="115000"/>
                        </a:lnSpc>
                        <a:spcBef>
                          <a:spcPts val="0"/>
                        </a:spcBef>
                        <a:spcAft>
                          <a:spcPts val="0"/>
                        </a:spcAft>
                      </a:pPr>
                      <a:r>
                        <a:rPr lang="en-US" sz="1400">
                          <a:effectLst/>
                        </a:rPr>
                        <a:t> </a:t>
                      </a:r>
                      <a:endParaRPr lang="en-US" sz="1400">
                        <a:effectLst/>
                        <a:latin typeface="Calibri"/>
                        <a:ea typeface="Calibri"/>
                        <a:cs typeface="Times New Roman"/>
                      </a:endParaRPr>
                    </a:p>
                  </a:txBody>
                  <a:tcPr marL="68580" marR="68580" marT="0" marB="0" anchor="ctr"/>
                </a:tc>
                <a:tc>
                  <a:txBody>
                    <a:bodyPr/>
                    <a:lstStyle/>
                    <a:p>
                      <a:pPr marL="0" marR="0">
                        <a:lnSpc>
                          <a:spcPct val="115000"/>
                        </a:lnSpc>
                        <a:spcBef>
                          <a:spcPts val="0"/>
                        </a:spcBef>
                        <a:spcAft>
                          <a:spcPts val="0"/>
                        </a:spcAft>
                      </a:pPr>
                      <a:r>
                        <a:rPr lang="en-US" sz="1400">
                          <a:effectLst/>
                        </a:rPr>
                        <a:t>სულ   872480 გრამი</a:t>
                      </a:r>
                      <a:endParaRPr lang="en-US" sz="1400">
                        <a:effectLst/>
                        <a:latin typeface="Calibri"/>
                        <a:ea typeface="Calibri"/>
                        <a:cs typeface="Times New Roman"/>
                      </a:endParaRPr>
                    </a:p>
                  </a:txBody>
                  <a:tcPr marL="68580" marR="68580" marT="0" marB="0" anchor="ctr"/>
                </a:tc>
                <a:tc>
                  <a:txBody>
                    <a:bodyPr/>
                    <a:lstStyle/>
                    <a:p>
                      <a:pPr marL="0" marR="0" algn="ctr">
                        <a:lnSpc>
                          <a:spcPct val="115000"/>
                        </a:lnSpc>
                        <a:spcBef>
                          <a:spcPts val="0"/>
                        </a:spcBef>
                        <a:spcAft>
                          <a:spcPts val="0"/>
                        </a:spcAft>
                      </a:pPr>
                      <a:r>
                        <a:rPr lang="en-US" sz="1200">
                          <a:effectLst/>
                        </a:rPr>
                        <a:t> </a:t>
                      </a:r>
                      <a:endParaRPr lang="en-US" sz="1200">
                        <a:effectLst/>
                        <a:latin typeface="Calibri"/>
                        <a:ea typeface="Calibri"/>
                        <a:cs typeface="Times New Roman"/>
                      </a:endParaRPr>
                    </a:p>
                  </a:txBody>
                  <a:tcPr marL="68580" marR="68580" marT="0" marB="0" anchor="ctr"/>
                </a:tc>
                <a:tc>
                  <a:txBody>
                    <a:bodyPr/>
                    <a:lstStyle/>
                    <a:p>
                      <a:pPr marL="0" marR="0" algn="ctr">
                        <a:lnSpc>
                          <a:spcPct val="115000"/>
                        </a:lnSpc>
                        <a:spcBef>
                          <a:spcPts val="0"/>
                        </a:spcBef>
                        <a:spcAft>
                          <a:spcPts val="0"/>
                        </a:spcAft>
                      </a:pPr>
                      <a:r>
                        <a:rPr lang="en-US" sz="1200">
                          <a:effectLst/>
                        </a:rPr>
                        <a:t> </a:t>
                      </a:r>
                      <a:endParaRPr lang="en-US" sz="1200">
                        <a:effectLst/>
                        <a:latin typeface="Calibri"/>
                        <a:ea typeface="Calibri"/>
                        <a:cs typeface="Times New Roman"/>
                      </a:endParaRPr>
                    </a:p>
                  </a:txBody>
                  <a:tcPr marL="68580" marR="68580" marT="0" marB="0" anchor="ctr"/>
                </a:tc>
                <a:tc>
                  <a:txBody>
                    <a:bodyPr/>
                    <a:lstStyle/>
                    <a:p>
                      <a:pPr marL="0" marR="0" algn="ctr">
                        <a:lnSpc>
                          <a:spcPct val="115000"/>
                        </a:lnSpc>
                        <a:spcBef>
                          <a:spcPts val="0"/>
                        </a:spcBef>
                        <a:spcAft>
                          <a:spcPts val="0"/>
                        </a:spcAft>
                      </a:pPr>
                      <a:r>
                        <a:rPr lang="en-US" sz="1200">
                          <a:effectLst/>
                        </a:rPr>
                        <a:t>236901</a:t>
                      </a:r>
                      <a:endParaRPr lang="en-US" sz="1200">
                        <a:effectLst/>
                        <a:latin typeface="Calibri"/>
                        <a:ea typeface="Calibri"/>
                        <a:cs typeface="Times New Roman"/>
                      </a:endParaRPr>
                    </a:p>
                  </a:txBody>
                  <a:tcPr marL="68580" marR="68580" marT="0" marB="0" anchor="ctr"/>
                </a:tc>
                <a:tc>
                  <a:txBody>
                    <a:bodyPr/>
                    <a:lstStyle/>
                    <a:p>
                      <a:pPr marL="0" marR="0" algn="r">
                        <a:lnSpc>
                          <a:spcPct val="115000"/>
                        </a:lnSpc>
                        <a:spcBef>
                          <a:spcPts val="0"/>
                        </a:spcBef>
                        <a:spcAft>
                          <a:spcPts val="0"/>
                        </a:spcAft>
                      </a:pPr>
                      <a:r>
                        <a:rPr lang="en-US" sz="1200">
                          <a:effectLst/>
                        </a:rPr>
                        <a:t>236795</a:t>
                      </a:r>
                      <a:endParaRPr lang="en-US" sz="1200">
                        <a:effectLst/>
                        <a:latin typeface="Calibri"/>
                        <a:ea typeface="Calibri"/>
                        <a:cs typeface="Times New Roman"/>
                      </a:endParaRPr>
                    </a:p>
                  </a:txBody>
                  <a:tcPr marL="68580" marR="68580" marT="0" marB="0" anchor="ctr"/>
                </a:tc>
                <a:tc>
                  <a:txBody>
                    <a:bodyPr/>
                    <a:lstStyle/>
                    <a:p>
                      <a:pPr marL="0" marR="0">
                        <a:lnSpc>
                          <a:spcPct val="115000"/>
                        </a:lnSpc>
                        <a:spcBef>
                          <a:spcPts val="0"/>
                        </a:spcBef>
                        <a:spcAft>
                          <a:spcPts val="0"/>
                        </a:spcAft>
                      </a:pPr>
                      <a:r>
                        <a:rPr lang="en-US" sz="1200" dirty="0">
                          <a:effectLst/>
                        </a:rPr>
                        <a:t> </a:t>
                      </a:r>
                      <a:endParaRPr lang="en-US" sz="1200" dirty="0">
                        <a:effectLst/>
                        <a:latin typeface="Calibri"/>
                        <a:ea typeface="Calibri"/>
                        <a:cs typeface="Times New Roman"/>
                      </a:endParaRPr>
                    </a:p>
                  </a:txBody>
                  <a:tcPr marL="68580" marR="68580" marT="0" marB="0" anchor="ctr"/>
                </a:tc>
                <a:tc>
                  <a:txBody>
                    <a:bodyPr/>
                    <a:lstStyle/>
                    <a:p>
                      <a:pPr marL="0" marR="0" algn="r">
                        <a:lnSpc>
                          <a:spcPct val="115000"/>
                        </a:lnSpc>
                        <a:spcBef>
                          <a:spcPts val="0"/>
                        </a:spcBef>
                        <a:spcAft>
                          <a:spcPts val="0"/>
                        </a:spcAft>
                      </a:pPr>
                      <a:r>
                        <a:rPr lang="en-US" sz="1200" dirty="0">
                          <a:effectLst/>
                        </a:rPr>
                        <a:t>50818</a:t>
                      </a:r>
                      <a:endParaRPr lang="en-US" sz="1200" dirty="0">
                        <a:effectLst/>
                        <a:latin typeface="Calibri"/>
                        <a:ea typeface="Calibri"/>
                        <a:cs typeface="Times New Roman"/>
                      </a:endParaRPr>
                    </a:p>
                  </a:txBody>
                  <a:tcPr marL="68580" marR="68580" marT="0" marB="0" anchor="ctr"/>
                </a:tc>
              </a:tr>
            </a:tbl>
          </a:graphicData>
        </a:graphic>
      </p:graphicFrame>
      <p:sp>
        <p:nvSpPr>
          <p:cNvPr id="5" name="Rectangle 1"/>
          <p:cNvSpPr>
            <a:spLocks noChangeArrowheads="1"/>
          </p:cNvSpPr>
          <p:nvPr/>
        </p:nvSpPr>
        <p:spPr bwMode="auto">
          <a:xfrm>
            <a:off x="1497339" y="2440605"/>
            <a:ext cx="179062" cy="44221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altLang="en-US" sz="2000" b="0" i="0" u="none" strike="noStrike" cap="none" normalizeH="0" baseline="0" smtClean="0">
              <a:ln>
                <a:noFill/>
              </a:ln>
              <a:solidFill>
                <a:schemeClr val="tx1"/>
              </a:solidFill>
              <a:effectLst/>
              <a:latin typeface="Arial" pitchFamily="34" charset="0"/>
              <a:cs typeface="Arial" pitchFamily="34" charset="0"/>
            </a:endParaRPr>
          </a:p>
        </p:txBody>
      </p:sp>
    </p:spTree>
    <p:extLst>
      <p:ext uri="{BB962C8B-B14F-4D97-AF65-F5344CB8AC3E}">
        <p14:creationId xmlns:p14="http://schemas.microsoft.com/office/powerpoint/2010/main" val="1073371458"/>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152400"/>
            <a:ext cx="8229600" cy="715962"/>
          </a:xfrm>
        </p:spPr>
        <p:txBody>
          <a:bodyPr>
            <a:normAutofit/>
          </a:bodyPr>
          <a:lstStyle/>
          <a:p>
            <a:pPr algn="ctr"/>
            <a:r>
              <a:rPr lang="ka-GE" sz="3200" b="1">
                <a:solidFill>
                  <a:schemeClr val="accent1">
                    <a:lumMod val="75000"/>
                  </a:schemeClr>
                </a:solidFill>
                <a:effectLst/>
              </a:rPr>
              <a:t>გაბაპენტინი</a:t>
            </a:r>
            <a:endParaRPr lang="en-US" sz="3200" b="1">
              <a:solidFill>
                <a:schemeClr val="accent1">
                  <a:lumMod val="75000"/>
                </a:schemeClr>
              </a:solidFill>
              <a:effectLst/>
            </a:endParaRPr>
          </a:p>
        </p:txBody>
      </p:sp>
      <p:graphicFrame>
        <p:nvGraphicFramePr>
          <p:cNvPr id="5" name="Content Placeholder 4"/>
          <p:cNvGraphicFramePr>
            <a:graphicFrameLocks noGrp="1"/>
          </p:cNvGraphicFramePr>
          <p:nvPr>
            <p:ph sz="half" idx="1"/>
            <p:extLst>
              <p:ext uri="{D42A27DB-BD31-4B8C-83A1-F6EECF244321}">
                <p14:modId xmlns:p14="http://schemas.microsoft.com/office/powerpoint/2010/main" val="1228910310"/>
              </p:ext>
            </p:extLst>
          </p:nvPr>
        </p:nvGraphicFramePr>
        <p:xfrm>
          <a:off x="381000" y="685800"/>
          <a:ext cx="4038600" cy="3886200"/>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6" name="Content Placeholder 5"/>
          <p:cNvGraphicFramePr>
            <a:graphicFrameLocks noGrp="1"/>
          </p:cNvGraphicFramePr>
          <p:nvPr>
            <p:ph sz="half" idx="2"/>
            <p:extLst>
              <p:ext uri="{D42A27DB-BD31-4B8C-83A1-F6EECF244321}">
                <p14:modId xmlns:p14="http://schemas.microsoft.com/office/powerpoint/2010/main" val="4293541379"/>
              </p:ext>
            </p:extLst>
          </p:nvPr>
        </p:nvGraphicFramePr>
        <p:xfrm>
          <a:off x="4953000" y="750539"/>
          <a:ext cx="4038600" cy="3886200"/>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7" name="Table 6"/>
          <p:cNvGraphicFramePr>
            <a:graphicFrameLocks noGrp="1"/>
          </p:cNvGraphicFramePr>
          <p:nvPr>
            <p:extLst>
              <p:ext uri="{D42A27DB-BD31-4B8C-83A1-F6EECF244321}">
                <p14:modId xmlns:p14="http://schemas.microsoft.com/office/powerpoint/2010/main" val="291401838"/>
              </p:ext>
            </p:extLst>
          </p:nvPr>
        </p:nvGraphicFramePr>
        <p:xfrm>
          <a:off x="152400" y="4648200"/>
          <a:ext cx="8784770" cy="2133600"/>
        </p:xfrm>
        <a:graphic>
          <a:graphicData uri="http://schemas.openxmlformats.org/drawingml/2006/table">
            <a:tbl>
              <a:tblPr firstRow="1" bandRow="1">
                <a:tableStyleId>{3B4B98B0-60AC-42C2-AFA5-B58CD77FA1E5}</a:tableStyleId>
              </a:tblPr>
              <a:tblGrid>
                <a:gridCol w="2460170"/>
                <a:gridCol w="1676400"/>
                <a:gridCol w="1676400"/>
                <a:gridCol w="1502231"/>
                <a:gridCol w="1469569"/>
              </a:tblGrid>
              <a:tr h="167640">
                <a:tc>
                  <a:txBody>
                    <a:bodyPr/>
                    <a:lstStyle/>
                    <a:p>
                      <a:endParaRPr lang="en-US" sz="1200" dirty="0"/>
                    </a:p>
                  </a:txBody>
                  <a:tcPr/>
                </a:tc>
                <a:tc>
                  <a:txBody>
                    <a:bodyPr/>
                    <a:lstStyle/>
                    <a:p>
                      <a:pPr algn="ctr"/>
                      <a:r>
                        <a:rPr lang="ka-GE" sz="1400" smtClean="0"/>
                        <a:t>2014</a:t>
                      </a:r>
                      <a:endParaRPr lang="en-US" sz="1400"/>
                    </a:p>
                  </a:txBody>
                  <a:tcPr/>
                </a:tc>
                <a:tc>
                  <a:txBody>
                    <a:bodyPr/>
                    <a:lstStyle/>
                    <a:p>
                      <a:pPr algn="ctr"/>
                      <a:r>
                        <a:rPr lang="ka-GE" sz="1400" smtClean="0"/>
                        <a:t>2015</a:t>
                      </a:r>
                      <a:endParaRPr lang="en-US" sz="1400"/>
                    </a:p>
                  </a:txBody>
                  <a:tcPr/>
                </a:tc>
                <a:tc>
                  <a:txBody>
                    <a:bodyPr/>
                    <a:lstStyle/>
                    <a:p>
                      <a:pPr algn="ctr"/>
                      <a:r>
                        <a:rPr lang="ka-GE" sz="1400" smtClean="0"/>
                        <a:t>2016</a:t>
                      </a:r>
                      <a:endParaRPr lang="en-US" sz="1400"/>
                    </a:p>
                  </a:txBody>
                  <a:tcPr/>
                </a:tc>
                <a:tc>
                  <a:txBody>
                    <a:bodyPr/>
                    <a:lstStyle/>
                    <a:p>
                      <a:pPr algn="ctr"/>
                      <a:r>
                        <a:rPr lang="ka-GE" sz="1400" smtClean="0"/>
                        <a:t>2017</a:t>
                      </a:r>
                      <a:endParaRPr lang="en-US" sz="1400"/>
                    </a:p>
                  </a:txBody>
                  <a:tcPr/>
                </a:tc>
              </a:tr>
              <a:tr h="242389">
                <a:tc>
                  <a:txBody>
                    <a:bodyPr/>
                    <a:lstStyle/>
                    <a:p>
                      <a:r>
                        <a:rPr lang="ka-GE" sz="1300" b="0" smtClean="0"/>
                        <a:t>შიდა კვოტა</a:t>
                      </a:r>
                      <a:endParaRPr lang="en-US" sz="1300" b="0" dirty="0"/>
                    </a:p>
                  </a:txBody>
                  <a:tcPr/>
                </a:tc>
                <a:tc>
                  <a:txBody>
                    <a:bodyPr/>
                    <a:lstStyle/>
                    <a:p>
                      <a:pPr algn="ctr"/>
                      <a:r>
                        <a:rPr lang="en-US" sz="1400" b="0" smtClean="0"/>
                        <a:t>0</a:t>
                      </a:r>
                      <a:endParaRPr lang="en-US" sz="1400" b="0"/>
                    </a:p>
                  </a:txBody>
                  <a:tcPr/>
                </a:tc>
                <a:tc>
                  <a:txBody>
                    <a:bodyPr/>
                    <a:lstStyle/>
                    <a:p>
                      <a:pPr algn="ctr"/>
                      <a:r>
                        <a:rPr lang="en-US" sz="1400" b="0" smtClean="0"/>
                        <a:t>0</a:t>
                      </a:r>
                      <a:endParaRPr lang="en-US" sz="1400" b="0"/>
                    </a:p>
                  </a:txBody>
                  <a:tcPr/>
                </a:tc>
                <a:tc>
                  <a:txBody>
                    <a:bodyPr/>
                    <a:lstStyle/>
                    <a:p>
                      <a:pPr algn="ctr"/>
                      <a:r>
                        <a:rPr lang="en-US" sz="1400" b="0" smtClean="0"/>
                        <a:t>0</a:t>
                      </a:r>
                      <a:endParaRPr lang="en-US" sz="1400" b="0"/>
                    </a:p>
                  </a:txBody>
                  <a:tcPr/>
                </a:tc>
                <a:tc>
                  <a:txBody>
                    <a:bodyPr/>
                    <a:lstStyle/>
                    <a:p>
                      <a:pPr algn="ctr"/>
                      <a:r>
                        <a:rPr lang="en-US" sz="1400" b="0" smtClean="0"/>
                        <a:t>1 029 380</a:t>
                      </a:r>
                      <a:endParaRPr lang="en-US" sz="1400" b="0" dirty="0"/>
                    </a:p>
                  </a:txBody>
                  <a:tcPr/>
                </a:tc>
              </a:tr>
              <a:tr h="242389">
                <a:tc>
                  <a:txBody>
                    <a:bodyPr/>
                    <a:lstStyle/>
                    <a:p>
                      <a:r>
                        <a:rPr lang="ka-GE" sz="1300" b="0" smtClean="0"/>
                        <a:t>გამოცხადებული  იმპორტი</a:t>
                      </a:r>
                      <a:endParaRPr lang="en-US" sz="1300" b="0" dirty="0"/>
                    </a:p>
                  </a:txBody>
                  <a:tcPr/>
                </a:tc>
                <a:tc>
                  <a:txBody>
                    <a:bodyPr/>
                    <a:lstStyle/>
                    <a:p>
                      <a:pPr algn="ctr"/>
                      <a:r>
                        <a:rPr lang="en-US" sz="1400" b="0" smtClean="0"/>
                        <a:t>0</a:t>
                      </a:r>
                      <a:endParaRPr lang="en-US" sz="1400" b="0"/>
                    </a:p>
                  </a:txBody>
                  <a:tcPr/>
                </a:tc>
                <a:tc>
                  <a:txBody>
                    <a:bodyPr/>
                    <a:lstStyle/>
                    <a:p>
                      <a:pPr algn="ctr"/>
                      <a:r>
                        <a:rPr lang="en-US" sz="1400" b="0" smtClean="0"/>
                        <a:t>0</a:t>
                      </a:r>
                      <a:endParaRPr lang="en-US" sz="1400" b="0"/>
                    </a:p>
                  </a:txBody>
                  <a:tcPr/>
                </a:tc>
                <a:tc>
                  <a:txBody>
                    <a:bodyPr/>
                    <a:lstStyle/>
                    <a:p>
                      <a:pPr algn="ctr"/>
                      <a:r>
                        <a:rPr lang="en-US" sz="1400" b="0" smtClean="0"/>
                        <a:t>0</a:t>
                      </a:r>
                      <a:endParaRPr lang="en-US" sz="1400" b="0"/>
                    </a:p>
                  </a:txBody>
                  <a:tcPr/>
                </a:tc>
                <a:tc>
                  <a:txBody>
                    <a:bodyPr/>
                    <a:lstStyle/>
                    <a:p>
                      <a:pPr algn="ctr"/>
                      <a:r>
                        <a:rPr lang="en-US" sz="1400" b="0" smtClean="0"/>
                        <a:t>236 901</a:t>
                      </a:r>
                      <a:endParaRPr lang="en-US" sz="1400" b="0" dirty="0"/>
                    </a:p>
                  </a:txBody>
                  <a:tcPr/>
                </a:tc>
              </a:tr>
              <a:tr h="242389">
                <a:tc>
                  <a:txBody>
                    <a:bodyPr/>
                    <a:lstStyle/>
                    <a:p>
                      <a:r>
                        <a:rPr lang="ka-GE" sz="1400" b="0" smtClean="0"/>
                        <a:t>ნაშთი წლის დასაწყისში</a:t>
                      </a:r>
                      <a:endParaRPr lang="en-US" sz="1400" b="0"/>
                    </a:p>
                  </a:txBody>
                  <a:tcPr/>
                </a:tc>
                <a:tc>
                  <a:txBody>
                    <a:bodyPr/>
                    <a:lstStyle/>
                    <a:p>
                      <a:pPr algn="ctr"/>
                      <a:r>
                        <a:rPr lang="en-US" sz="1400" b="0" smtClean="0"/>
                        <a:t>511683.3</a:t>
                      </a:r>
                      <a:endParaRPr lang="en-US" sz="1400" b="0"/>
                    </a:p>
                  </a:txBody>
                  <a:tcPr/>
                </a:tc>
                <a:tc>
                  <a:txBody>
                    <a:bodyPr/>
                    <a:lstStyle/>
                    <a:p>
                      <a:pPr algn="ctr"/>
                      <a:r>
                        <a:rPr lang="en-US" sz="1400" b="0" smtClean="0"/>
                        <a:t>170375.6</a:t>
                      </a:r>
                      <a:endParaRPr lang="en-US" sz="1400" b="0"/>
                    </a:p>
                  </a:txBody>
                  <a:tcPr/>
                </a:tc>
                <a:tc>
                  <a:txBody>
                    <a:bodyPr/>
                    <a:lstStyle/>
                    <a:p>
                      <a:pPr algn="ctr"/>
                      <a:r>
                        <a:rPr lang="en-US" sz="1400" b="0" smtClean="0"/>
                        <a:t>720968.3</a:t>
                      </a:r>
                      <a:endParaRPr lang="en-US" sz="1400" b="0"/>
                    </a:p>
                  </a:txBody>
                  <a:tcPr/>
                </a:tc>
                <a:tc>
                  <a:txBody>
                    <a:bodyPr/>
                    <a:lstStyle/>
                    <a:p>
                      <a:pPr algn="ctr"/>
                      <a:r>
                        <a:rPr lang="en-US" sz="1400" b="0" smtClean="0"/>
                        <a:t>1069022</a:t>
                      </a:r>
                      <a:endParaRPr lang="en-US" sz="1400" b="0"/>
                    </a:p>
                  </a:txBody>
                  <a:tcPr/>
                </a:tc>
              </a:tr>
              <a:tr h="242389">
                <a:tc>
                  <a:txBody>
                    <a:bodyPr/>
                    <a:lstStyle/>
                    <a:p>
                      <a:r>
                        <a:rPr lang="ka-GE" sz="1400" b="0" smtClean="0"/>
                        <a:t>იმპორტი</a:t>
                      </a:r>
                      <a:endParaRPr lang="en-US" sz="1400" b="0"/>
                    </a:p>
                  </a:txBody>
                  <a:tcPr/>
                </a:tc>
                <a:tc>
                  <a:txBody>
                    <a:bodyPr/>
                    <a:lstStyle/>
                    <a:p>
                      <a:pPr algn="ctr"/>
                      <a:r>
                        <a:rPr lang="en-US" sz="1400" b="0" smtClean="0"/>
                        <a:t>1481196.0</a:t>
                      </a:r>
                      <a:endParaRPr lang="en-US" sz="1400" b="0"/>
                    </a:p>
                  </a:txBody>
                  <a:tcPr/>
                </a:tc>
                <a:tc>
                  <a:txBody>
                    <a:bodyPr/>
                    <a:lstStyle/>
                    <a:p>
                      <a:pPr algn="ctr"/>
                      <a:r>
                        <a:rPr lang="en-US" sz="1400" b="0" smtClean="0"/>
                        <a:t>1961239.6</a:t>
                      </a:r>
                      <a:endParaRPr lang="en-US" sz="1400" b="0"/>
                    </a:p>
                  </a:txBody>
                  <a:tcPr/>
                </a:tc>
                <a:tc>
                  <a:txBody>
                    <a:bodyPr/>
                    <a:lstStyle/>
                    <a:p>
                      <a:pPr algn="ctr"/>
                      <a:r>
                        <a:rPr lang="en-US" sz="1400" b="0" smtClean="0"/>
                        <a:t>1720560.0</a:t>
                      </a:r>
                      <a:endParaRPr lang="en-US" sz="1400" b="0"/>
                    </a:p>
                  </a:txBody>
                  <a:tcPr/>
                </a:tc>
                <a:tc>
                  <a:txBody>
                    <a:bodyPr/>
                    <a:lstStyle/>
                    <a:p>
                      <a:pPr algn="ctr"/>
                      <a:r>
                        <a:rPr lang="en-US" sz="1400" b="0" smtClean="0"/>
                        <a:t>236955.1</a:t>
                      </a:r>
                      <a:endParaRPr lang="en-US" sz="1400" b="0"/>
                    </a:p>
                  </a:txBody>
                  <a:tcPr/>
                </a:tc>
              </a:tr>
              <a:tr h="242389">
                <a:tc>
                  <a:txBody>
                    <a:bodyPr/>
                    <a:lstStyle/>
                    <a:p>
                      <a:r>
                        <a:rPr lang="ka-GE" sz="1400" b="0" smtClean="0"/>
                        <a:t>წლიური მოხმარება</a:t>
                      </a:r>
                      <a:endParaRPr lang="en-US" sz="1400" b="0"/>
                    </a:p>
                  </a:txBody>
                  <a:tcPr/>
                </a:tc>
                <a:tc>
                  <a:txBody>
                    <a:bodyPr/>
                    <a:lstStyle/>
                    <a:p>
                      <a:pPr algn="ctr"/>
                      <a:r>
                        <a:rPr lang="en-US" sz="1400" b="0" smtClean="0"/>
                        <a:t>1822503.7</a:t>
                      </a:r>
                      <a:endParaRPr lang="en-US" sz="1400" b="0"/>
                    </a:p>
                  </a:txBody>
                  <a:tcPr/>
                </a:tc>
                <a:tc>
                  <a:txBody>
                    <a:bodyPr/>
                    <a:lstStyle/>
                    <a:p>
                      <a:pPr algn="ctr"/>
                      <a:r>
                        <a:rPr lang="en-US" sz="1400" b="0" smtClean="0"/>
                        <a:t>1410646.9</a:t>
                      </a:r>
                      <a:endParaRPr lang="en-US" sz="1400" b="0"/>
                    </a:p>
                  </a:txBody>
                  <a:tcPr/>
                </a:tc>
                <a:tc>
                  <a:txBody>
                    <a:bodyPr/>
                    <a:lstStyle/>
                    <a:p>
                      <a:pPr algn="ctr"/>
                      <a:r>
                        <a:rPr lang="en-US" sz="1400" b="0" smtClean="0"/>
                        <a:t>1372506.3</a:t>
                      </a:r>
                      <a:endParaRPr lang="en-US" sz="1400" b="0"/>
                    </a:p>
                  </a:txBody>
                  <a:tcPr/>
                </a:tc>
                <a:tc>
                  <a:txBody>
                    <a:bodyPr/>
                    <a:lstStyle/>
                    <a:p>
                      <a:pPr algn="ctr"/>
                      <a:r>
                        <a:rPr lang="en-US" sz="1400" b="0" smtClean="0"/>
                        <a:t>1259714.2</a:t>
                      </a:r>
                      <a:endParaRPr lang="en-US" sz="1400" b="0"/>
                    </a:p>
                  </a:txBody>
                  <a:tcPr/>
                </a:tc>
              </a:tr>
              <a:tr h="242389">
                <a:tc>
                  <a:txBody>
                    <a:bodyPr/>
                    <a:lstStyle/>
                    <a:p>
                      <a:r>
                        <a:rPr lang="ka-GE" sz="1400" b="0" smtClean="0"/>
                        <a:t>ნაშთი წლის ბოლოს</a:t>
                      </a:r>
                      <a:endParaRPr lang="en-US" sz="1400" b="0"/>
                    </a:p>
                  </a:txBody>
                  <a:tcPr/>
                </a:tc>
                <a:tc>
                  <a:txBody>
                    <a:bodyPr/>
                    <a:lstStyle/>
                    <a:p>
                      <a:pPr algn="ctr"/>
                      <a:r>
                        <a:rPr lang="en-US" sz="1400" b="0" smtClean="0"/>
                        <a:t>170375.6</a:t>
                      </a:r>
                      <a:endParaRPr lang="en-US" sz="1400" b="0"/>
                    </a:p>
                  </a:txBody>
                  <a:tcPr/>
                </a:tc>
                <a:tc>
                  <a:txBody>
                    <a:bodyPr/>
                    <a:lstStyle/>
                    <a:p>
                      <a:pPr algn="ctr"/>
                      <a:r>
                        <a:rPr lang="en-US" sz="1400" b="0" smtClean="0"/>
                        <a:t>720968.3</a:t>
                      </a:r>
                      <a:endParaRPr lang="en-US" sz="1400" b="0"/>
                    </a:p>
                  </a:txBody>
                  <a:tcPr/>
                </a:tc>
                <a:tc>
                  <a:txBody>
                    <a:bodyPr/>
                    <a:lstStyle/>
                    <a:p>
                      <a:pPr algn="ctr"/>
                      <a:r>
                        <a:rPr lang="en-US" sz="1400" b="0" smtClean="0"/>
                        <a:t>1069022</a:t>
                      </a:r>
                      <a:endParaRPr lang="en-US" sz="1400" b="0"/>
                    </a:p>
                  </a:txBody>
                  <a:tcPr/>
                </a:tc>
                <a:tc>
                  <a:txBody>
                    <a:bodyPr/>
                    <a:lstStyle/>
                    <a:p>
                      <a:pPr algn="ctr"/>
                      <a:r>
                        <a:rPr lang="en-US" sz="1400" b="0" smtClean="0"/>
                        <a:t>46262.9</a:t>
                      </a:r>
                      <a:endParaRPr lang="en-US" sz="1400" b="0"/>
                    </a:p>
                  </a:txBody>
                  <a:tcPr/>
                </a:tc>
              </a:tr>
            </a:tbl>
          </a:graphicData>
        </a:graphic>
      </p:graphicFrame>
      <p:sp>
        <p:nvSpPr>
          <p:cNvPr id="9" name="Freeform 8"/>
          <p:cNvSpPr/>
          <p:nvPr/>
        </p:nvSpPr>
        <p:spPr>
          <a:xfrm>
            <a:off x="1640213" y="1491049"/>
            <a:ext cx="2111828" cy="2281401"/>
          </a:xfrm>
          <a:custGeom>
            <a:avLst/>
            <a:gdLst>
              <a:gd name="connsiteX0" fmla="*/ 0 w 2111828"/>
              <a:gd name="connsiteY0" fmla="*/ 659429 h 2281401"/>
              <a:gd name="connsiteX1" fmla="*/ 740228 w 2111828"/>
              <a:gd name="connsiteY1" fmla="*/ 17172 h 2281401"/>
              <a:gd name="connsiteX2" fmla="*/ 1426028 w 2111828"/>
              <a:gd name="connsiteY2" fmla="*/ 376401 h 2281401"/>
              <a:gd name="connsiteX3" fmla="*/ 2111828 w 2111828"/>
              <a:gd name="connsiteY3" fmla="*/ 2281401 h 2281401"/>
            </a:gdLst>
            <a:ahLst/>
            <a:cxnLst>
              <a:cxn ang="0">
                <a:pos x="connsiteX0" y="connsiteY0"/>
              </a:cxn>
              <a:cxn ang="0">
                <a:pos x="connsiteX1" y="connsiteY1"/>
              </a:cxn>
              <a:cxn ang="0">
                <a:pos x="connsiteX2" y="connsiteY2"/>
              </a:cxn>
              <a:cxn ang="0">
                <a:pos x="connsiteX3" y="connsiteY3"/>
              </a:cxn>
            </a:cxnLst>
            <a:rect l="l" t="t" r="r" b="b"/>
            <a:pathLst>
              <a:path w="2111828" h="2281401">
                <a:moveTo>
                  <a:pt x="0" y="659429"/>
                </a:moveTo>
                <a:cubicBezTo>
                  <a:pt x="251278" y="361886"/>
                  <a:pt x="502557" y="64343"/>
                  <a:pt x="740228" y="17172"/>
                </a:cubicBezTo>
                <a:cubicBezTo>
                  <a:pt x="977899" y="-29999"/>
                  <a:pt x="1197428" y="-971"/>
                  <a:pt x="1426028" y="376401"/>
                </a:cubicBezTo>
                <a:cubicBezTo>
                  <a:pt x="1654628" y="753773"/>
                  <a:pt x="1883228" y="1517587"/>
                  <a:pt x="2111828" y="2281401"/>
                </a:cubicBezTo>
              </a:path>
            </a:pathLst>
          </a:custGeom>
          <a:noFill/>
          <a:ln w="57150">
            <a:solidFill>
              <a:srgbClr val="FF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Freeform 9"/>
          <p:cNvSpPr/>
          <p:nvPr/>
        </p:nvSpPr>
        <p:spPr>
          <a:xfrm>
            <a:off x="6400800" y="1749550"/>
            <a:ext cx="2142117" cy="755982"/>
          </a:xfrm>
          <a:custGeom>
            <a:avLst/>
            <a:gdLst>
              <a:gd name="connsiteX0" fmla="*/ 0 w 2142117"/>
              <a:gd name="connsiteY0" fmla="*/ 0 h 755982"/>
              <a:gd name="connsiteX1" fmla="*/ 685800 w 2142117"/>
              <a:gd name="connsiteY1" fmla="*/ 566057 h 755982"/>
              <a:gd name="connsiteX2" fmla="*/ 1338943 w 2142117"/>
              <a:gd name="connsiteY2" fmla="*/ 620486 h 755982"/>
              <a:gd name="connsiteX3" fmla="*/ 2068286 w 2142117"/>
              <a:gd name="connsiteY3" fmla="*/ 740229 h 755982"/>
              <a:gd name="connsiteX4" fmla="*/ 2079172 w 2142117"/>
              <a:gd name="connsiteY4" fmla="*/ 751114 h 7559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42117" h="755982">
                <a:moveTo>
                  <a:pt x="0" y="0"/>
                </a:moveTo>
                <a:cubicBezTo>
                  <a:pt x="231321" y="231321"/>
                  <a:pt x="462643" y="462643"/>
                  <a:pt x="685800" y="566057"/>
                </a:cubicBezTo>
                <a:cubicBezTo>
                  <a:pt x="908957" y="669471"/>
                  <a:pt x="1108529" y="591457"/>
                  <a:pt x="1338943" y="620486"/>
                </a:cubicBezTo>
                <a:cubicBezTo>
                  <a:pt x="1569357" y="649515"/>
                  <a:pt x="1944915" y="718458"/>
                  <a:pt x="2068286" y="740229"/>
                </a:cubicBezTo>
                <a:cubicBezTo>
                  <a:pt x="2191658" y="762000"/>
                  <a:pt x="2135415" y="756557"/>
                  <a:pt x="2079172" y="751114"/>
                </a:cubicBezTo>
              </a:path>
            </a:pathLst>
          </a:custGeom>
          <a:noFill/>
          <a:ln w="57150">
            <a:solidFill>
              <a:srgbClr val="FF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451104875"/>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533400"/>
            <a:ext cx="8458200" cy="1399032"/>
          </a:xfrm>
        </p:spPr>
        <p:txBody>
          <a:bodyPr>
            <a:noAutofit/>
          </a:bodyPr>
          <a:lstStyle/>
          <a:p>
            <a:pPr algn="ctr" fontAlgn="base"/>
            <a:r>
              <a:rPr lang="en-US" sz="2000" dirty="0"/>
              <a:t/>
            </a:r>
            <a:br>
              <a:rPr lang="en-US" sz="2000" dirty="0"/>
            </a:br>
            <a:r>
              <a:rPr lang="ka-GE" sz="2400" dirty="0">
                <a:solidFill>
                  <a:schemeClr val="tx2"/>
                </a:solidFill>
                <a:effectLst/>
                <a:latin typeface="+mn-lt"/>
                <a:ea typeface="+mn-ea"/>
                <a:cs typeface="+mn-cs"/>
              </a:rPr>
              <a:t>ინფორმაცია </a:t>
            </a:r>
            <a:r>
              <a:rPr lang="ka-GE" sz="2400">
                <a:solidFill>
                  <a:schemeClr val="tx2"/>
                </a:solidFill>
                <a:effectLst/>
                <a:latin typeface="+mn-lt"/>
                <a:ea typeface="+mn-ea"/>
                <a:cs typeface="+mn-cs"/>
              </a:rPr>
              <a:t>ზალეპლონის </a:t>
            </a:r>
            <a:r>
              <a:rPr lang="ka-GE" sz="2400">
                <a:solidFill>
                  <a:schemeClr val="tx2"/>
                </a:solidFill>
                <a:effectLst/>
              </a:rPr>
              <a:t>გამოცხადებული იმპორტის  </a:t>
            </a:r>
            <a:r>
              <a:rPr lang="ka-GE" sz="2400" smtClean="0">
                <a:solidFill>
                  <a:schemeClr val="tx2"/>
                </a:solidFill>
                <a:effectLst/>
              </a:rPr>
              <a:t>გადანაწილებაზე </a:t>
            </a:r>
            <a:r>
              <a:rPr lang="ka-GE" sz="2400" smtClean="0">
                <a:solidFill>
                  <a:schemeClr val="tx2"/>
                </a:solidFill>
                <a:effectLst/>
                <a:latin typeface="+mn-lt"/>
                <a:ea typeface="+mn-ea"/>
                <a:cs typeface="+mn-cs"/>
              </a:rPr>
              <a:t> </a:t>
            </a:r>
            <a:r>
              <a:rPr lang="ka-GE" sz="2400" dirty="0">
                <a:solidFill>
                  <a:schemeClr val="tx2"/>
                </a:solidFill>
                <a:effectLst/>
                <a:latin typeface="+mn-lt"/>
                <a:ea typeface="+mn-ea"/>
                <a:cs typeface="+mn-cs"/>
              </a:rPr>
              <a:t>და 2017 წელს განხორციელებულ ფაქტიურ იმპორტზე:</a:t>
            </a:r>
            <a:r>
              <a:rPr lang="en-US" sz="2400" dirty="0">
                <a:solidFill>
                  <a:schemeClr val="tx2"/>
                </a:solidFill>
                <a:effectLst/>
                <a:latin typeface="+mn-lt"/>
                <a:ea typeface="+mn-ea"/>
                <a:cs typeface="+mn-cs"/>
              </a:rPr>
              <a:t/>
            </a:r>
            <a:br>
              <a:rPr lang="en-US" sz="2400" dirty="0">
                <a:solidFill>
                  <a:schemeClr val="tx2"/>
                </a:solidFill>
                <a:effectLst/>
                <a:latin typeface="+mn-lt"/>
                <a:ea typeface="+mn-ea"/>
                <a:cs typeface="+mn-cs"/>
              </a:rPr>
            </a:br>
            <a:endParaRPr lang="en-US" sz="2400" dirty="0">
              <a:solidFill>
                <a:schemeClr val="tx2"/>
              </a:solidFill>
              <a:effectLst/>
              <a:latin typeface="+mn-lt"/>
              <a:ea typeface="+mn-ea"/>
              <a:cs typeface="+mn-cs"/>
            </a:endParaRP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416622827"/>
              </p:ext>
            </p:extLst>
          </p:nvPr>
        </p:nvGraphicFramePr>
        <p:xfrm>
          <a:off x="457200" y="2743200"/>
          <a:ext cx="8001001" cy="1664939"/>
        </p:xfrm>
        <a:graphic>
          <a:graphicData uri="http://schemas.openxmlformats.org/drawingml/2006/table">
            <a:tbl>
              <a:tblPr firstRow="1" firstCol="1" bandRow="1">
                <a:tableStyleId>{3B4B98B0-60AC-42C2-AFA5-B58CD77FA1E5}</a:tableStyleId>
              </a:tblPr>
              <a:tblGrid>
                <a:gridCol w="263465"/>
                <a:gridCol w="2022535"/>
                <a:gridCol w="838200"/>
                <a:gridCol w="1295400"/>
                <a:gridCol w="1524000"/>
                <a:gridCol w="1225408"/>
                <a:gridCol w="831993"/>
              </a:tblGrid>
              <a:tr h="1256400">
                <a:tc>
                  <a:txBody>
                    <a:bodyPr/>
                    <a:lstStyle/>
                    <a:p>
                      <a:pPr>
                        <a:lnSpc>
                          <a:spcPct val="115000"/>
                        </a:lnSpc>
                      </a:pPr>
                      <a:endParaRPr lang="en-US" sz="1400">
                        <a:effectLst/>
                        <a:latin typeface="Calibri"/>
                        <a:cs typeface="Times New Roman"/>
                      </a:endParaRPr>
                    </a:p>
                  </a:txBody>
                  <a:tcPr marL="68580" marR="68580" marT="0" marB="0" anchor="b"/>
                </a:tc>
                <a:tc>
                  <a:txBody>
                    <a:bodyPr/>
                    <a:lstStyle/>
                    <a:p>
                      <a:pPr marL="0" marR="0">
                        <a:lnSpc>
                          <a:spcPct val="115000"/>
                        </a:lnSpc>
                        <a:spcBef>
                          <a:spcPts val="0"/>
                        </a:spcBef>
                        <a:spcAft>
                          <a:spcPts val="0"/>
                        </a:spcAft>
                      </a:pPr>
                      <a:r>
                        <a:rPr lang="en-US" sz="1200" b="0">
                          <a:effectLst/>
                        </a:rPr>
                        <a:t>ზალეპლონი </a:t>
                      </a:r>
                      <a:endParaRPr lang="ka-GE" sz="1200" b="0" smtClean="0">
                        <a:effectLst/>
                      </a:endParaRPr>
                    </a:p>
                    <a:p>
                      <a:pPr marL="0" marR="0" indent="0" algn="l" defTabSz="914400" rtl="0" eaLnBrk="1" fontAlgn="auto" latinLnBrk="0" hangingPunct="1">
                        <a:lnSpc>
                          <a:spcPct val="115000"/>
                        </a:lnSpc>
                        <a:spcBef>
                          <a:spcPts val="0"/>
                        </a:spcBef>
                        <a:spcAft>
                          <a:spcPts val="0"/>
                        </a:spcAft>
                        <a:buClrTx/>
                        <a:buSzTx/>
                        <a:buFontTx/>
                        <a:buNone/>
                        <a:tabLst/>
                        <a:defRPr/>
                      </a:pPr>
                      <a:r>
                        <a:rPr lang="ka-GE" sz="1200" b="0" smtClean="0">
                          <a:effectLst/>
                        </a:rPr>
                        <a:t>გამოცხადებული იმპორტი - </a:t>
                      </a:r>
                      <a:r>
                        <a:rPr lang="en-US" sz="1200" b="0" smtClean="0">
                          <a:effectLst/>
                        </a:rPr>
                        <a:t>1050 გრამი</a:t>
                      </a:r>
                      <a:endParaRPr lang="ka-GE" sz="1200" b="0" smtClean="0">
                        <a:effectLst/>
                      </a:endParaRPr>
                    </a:p>
                  </a:txBody>
                  <a:tcPr marL="68580" marR="68580" marT="0" marB="0" anchor="ctr"/>
                </a:tc>
                <a:tc>
                  <a:txBody>
                    <a:bodyPr/>
                    <a:lstStyle/>
                    <a:p>
                      <a:pPr marL="0" marR="0" algn="ctr">
                        <a:lnSpc>
                          <a:spcPct val="115000"/>
                        </a:lnSpc>
                        <a:spcBef>
                          <a:spcPts val="0"/>
                        </a:spcBef>
                        <a:spcAft>
                          <a:spcPts val="0"/>
                        </a:spcAft>
                      </a:pPr>
                      <a:r>
                        <a:rPr lang="en-US" sz="1200" b="0">
                          <a:effectLst/>
                        </a:rPr>
                        <a:t>მოთხოვნილი რაოდენობა გრამებში</a:t>
                      </a:r>
                      <a:endParaRPr lang="en-US" sz="1200" b="0">
                        <a:effectLst/>
                        <a:latin typeface="Calibri"/>
                        <a:ea typeface="Calibri"/>
                        <a:cs typeface="Times New Roman"/>
                      </a:endParaRPr>
                    </a:p>
                  </a:txBody>
                  <a:tcPr marL="68580" marR="68580" marT="0" marB="0" anchor="ctr"/>
                </a:tc>
                <a:tc>
                  <a:txBody>
                    <a:bodyPr/>
                    <a:lstStyle/>
                    <a:p>
                      <a:pPr marL="0" marR="0">
                        <a:lnSpc>
                          <a:spcPct val="115000"/>
                        </a:lnSpc>
                        <a:spcBef>
                          <a:spcPts val="0"/>
                        </a:spcBef>
                        <a:spcAft>
                          <a:spcPts val="0"/>
                        </a:spcAft>
                      </a:pPr>
                      <a:r>
                        <a:rPr lang="en-US" sz="1200" b="0">
                          <a:effectLst/>
                        </a:rPr>
                        <a:t>2017 წელს იმპორტირებული ოდენობა გრამში</a:t>
                      </a:r>
                      <a:endParaRPr lang="en-US" sz="1200" b="0">
                        <a:effectLst/>
                        <a:latin typeface="Calibri"/>
                        <a:ea typeface="Calibri"/>
                        <a:cs typeface="Times New Roman"/>
                      </a:endParaRPr>
                    </a:p>
                  </a:txBody>
                  <a:tcPr marL="68580" marR="68580" marT="0" marB="0" anchor="ctr"/>
                </a:tc>
                <a:tc>
                  <a:txBody>
                    <a:bodyPr/>
                    <a:lstStyle/>
                    <a:p>
                      <a:pPr marL="0" marR="0">
                        <a:lnSpc>
                          <a:spcPct val="115000"/>
                        </a:lnSpc>
                        <a:spcBef>
                          <a:spcPts val="0"/>
                        </a:spcBef>
                        <a:spcAft>
                          <a:spcPts val="0"/>
                        </a:spcAft>
                      </a:pPr>
                      <a:r>
                        <a:rPr lang="en-US" sz="1200" b="0">
                          <a:effectLst/>
                        </a:rPr>
                        <a:t>2017 წლის ბოლოს </a:t>
                      </a:r>
                      <a:r>
                        <a:rPr lang="ka-GE" sz="1200" b="0">
                          <a:effectLst/>
                        </a:rPr>
                        <a:t>იმპორტირებულის </a:t>
                      </a:r>
                      <a:r>
                        <a:rPr lang="en-US" sz="1200" b="0">
                          <a:effectLst/>
                        </a:rPr>
                        <a:t> 5% </a:t>
                      </a:r>
                      <a:r>
                        <a:rPr lang="ka-GE" sz="1200" b="0">
                          <a:effectLst/>
                        </a:rPr>
                        <a:t> ნაშთის სახით  </a:t>
                      </a:r>
                      <a:r>
                        <a:rPr lang="en-US" sz="1200" b="0">
                          <a:effectLst/>
                        </a:rPr>
                        <a:t>გრამში</a:t>
                      </a:r>
                      <a:endParaRPr lang="en-US" sz="1200" b="0">
                        <a:effectLst/>
                        <a:latin typeface="Calibri"/>
                        <a:ea typeface="Calibri"/>
                        <a:cs typeface="Times New Roman"/>
                      </a:endParaRPr>
                    </a:p>
                  </a:txBody>
                  <a:tcPr marL="68580" marR="68580" marT="0" marB="0" anchor="ctr"/>
                </a:tc>
                <a:tc>
                  <a:txBody>
                    <a:bodyPr/>
                    <a:lstStyle/>
                    <a:p>
                      <a:pPr marL="0" marR="0">
                        <a:lnSpc>
                          <a:spcPct val="115000"/>
                        </a:lnSpc>
                        <a:spcBef>
                          <a:spcPts val="0"/>
                        </a:spcBef>
                        <a:spcAft>
                          <a:spcPts val="0"/>
                        </a:spcAft>
                      </a:pPr>
                      <a:r>
                        <a:rPr lang="en-US" sz="1200" b="0">
                          <a:effectLst/>
                        </a:rPr>
                        <a:t>2017 წლის ბოლოს  იმპორტიორების ფაქტიური ნაშთი გრამში</a:t>
                      </a:r>
                      <a:endParaRPr lang="en-US" sz="1200" b="0">
                        <a:effectLst/>
                        <a:latin typeface="Calibri"/>
                        <a:ea typeface="Calibri"/>
                        <a:cs typeface="Times New Roman"/>
                      </a:endParaRPr>
                    </a:p>
                  </a:txBody>
                  <a:tcPr marL="68580" marR="68580" marT="0" marB="0" anchor="ctr"/>
                </a:tc>
                <a:tc>
                  <a:txBody>
                    <a:bodyPr/>
                    <a:lstStyle/>
                    <a:p>
                      <a:pPr marL="0" marR="0">
                        <a:lnSpc>
                          <a:spcPct val="115000"/>
                        </a:lnSpc>
                        <a:spcBef>
                          <a:spcPts val="0"/>
                        </a:spcBef>
                        <a:spcAft>
                          <a:spcPts val="0"/>
                        </a:spcAft>
                      </a:pPr>
                      <a:r>
                        <a:rPr lang="ka-GE" sz="1200" b="0">
                          <a:effectLst/>
                        </a:rPr>
                        <a:t>შენიშვნა</a:t>
                      </a:r>
                      <a:endParaRPr lang="en-US" sz="1200" b="0">
                        <a:effectLst/>
                        <a:latin typeface="Calibri"/>
                        <a:ea typeface="Calibri"/>
                        <a:cs typeface="Times New Roman"/>
                      </a:endParaRPr>
                    </a:p>
                  </a:txBody>
                  <a:tcPr marL="68580" marR="68580" marT="0" marB="0" anchor="ctr"/>
                </a:tc>
              </a:tr>
              <a:tr h="408539">
                <a:tc>
                  <a:txBody>
                    <a:bodyPr/>
                    <a:lstStyle/>
                    <a:p>
                      <a:pPr marL="0" marR="0">
                        <a:lnSpc>
                          <a:spcPct val="115000"/>
                        </a:lnSpc>
                        <a:spcBef>
                          <a:spcPts val="0"/>
                        </a:spcBef>
                        <a:spcAft>
                          <a:spcPts val="0"/>
                        </a:spcAft>
                      </a:pPr>
                      <a:r>
                        <a:rPr lang="ka-GE" sz="1400">
                          <a:effectLst/>
                        </a:rPr>
                        <a:t>1</a:t>
                      </a:r>
                      <a:endParaRPr lang="en-US" sz="1400">
                        <a:effectLst/>
                        <a:latin typeface="Calibri"/>
                        <a:ea typeface="Calibri"/>
                        <a:cs typeface="Times New Roman"/>
                      </a:endParaRPr>
                    </a:p>
                  </a:txBody>
                  <a:tcPr marL="68580" marR="68580" marT="0" marB="0" anchor="ctr"/>
                </a:tc>
                <a:tc>
                  <a:txBody>
                    <a:bodyPr/>
                    <a:lstStyle/>
                    <a:p>
                      <a:pPr marL="0" marR="0">
                        <a:lnSpc>
                          <a:spcPct val="115000"/>
                        </a:lnSpc>
                        <a:spcBef>
                          <a:spcPts val="0"/>
                        </a:spcBef>
                        <a:spcAft>
                          <a:spcPts val="0"/>
                        </a:spcAft>
                      </a:pPr>
                      <a:r>
                        <a:rPr lang="en-US" sz="1400">
                          <a:effectLst/>
                        </a:rPr>
                        <a:t>შპს ნიუ–ჯორჯია 555</a:t>
                      </a:r>
                      <a:endParaRPr lang="en-US" sz="1400">
                        <a:effectLst/>
                        <a:latin typeface="Calibri"/>
                        <a:ea typeface="Calibri"/>
                        <a:cs typeface="Times New Roman"/>
                      </a:endParaRPr>
                    </a:p>
                  </a:txBody>
                  <a:tcPr marL="68580" marR="68580" marT="0" marB="0" anchor="ctr"/>
                </a:tc>
                <a:tc>
                  <a:txBody>
                    <a:bodyPr/>
                    <a:lstStyle/>
                    <a:p>
                      <a:pPr marL="0" marR="0" algn="ctr">
                        <a:lnSpc>
                          <a:spcPct val="115000"/>
                        </a:lnSpc>
                        <a:spcBef>
                          <a:spcPts val="0"/>
                        </a:spcBef>
                        <a:spcAft>
                          <a:spcPts val="0"/>
                        </a:spcAft>
                      </a:pPr>
                      <a:r>
                        <a:rPr lang="en-US" sz="1400">
                          <a:effectLst/>
                        </a:rPr>
                        <a:t>1050</a:t>
                      </a:r>
                      <a:endParaRPr lang="en-US" sz="1400">
                        <a:effectLst/>
                        <a:latin typeface="Calibri"/>
                        <a:ea typeface="Calibri"/>
                        <a:cs typeface="Times New Roman"/>
                      </a:endParaRPr>
                    </a:p>
                  </a:txBody>
                  <a:tcPr marL="68580" marR="68580" marT="0" marB="0" anchor="ctr"/>
                </a:tc>
                <a:tc>
                  <a:txBody>
                    <a:bodyPr/>
                    <a:lstStyle/>
                    <a:p>
                      <a:pPr marL="0" marR="0" algn="r">
                        <a:lnSpc>
                          <a:spcPct val="115000"/>
                        </a:lnSpc>
                        <a:spcBef>
                          <a:spcPts val="0"/>
                        </a:spcBef>
                        <a:spcAft>
                          <a:spcPts val="0"/>
                        </a:spcAft>
                      </a:pPr>
                      <a:r>
                        <a:rPr lang="en-US" sz="1400">
                          <a:effectLst/>
                        </a:rPr>
                        <a:t>1050</a:t>
                      </a:r>
                      <a:endParaRPr lang="en-US" sz="1400">
                        <a:effectLst/>
                        <a:latin typeface="Calibri"/>
                        <a:ea typeface="Calibri"/>
                        <a:cs typeface="Times New Roman"/>
                      </a:endParaRPr>
                    </a:p>
                  </a:txBody>
                  <a:tcPr marL="68580" marR="68580" marT="0" marB="0" anchor="ctr"/>
                </a:tc>
                <a:tc>
                  <a:txBody>
                    <a:bodyPr/>
                    <a:lstStyle/>
                    <a:p>
                      <a:pPr marL="0" marR="0" algn="r">
                        <a:lnSpc>
                          <a:spcPct val="115000"/>
                        </a:lnSpc>
                        <a:spcBef>
                          <a:spcPts val="0"/>
                        </a:spcBef>
                        <a:spcAft>
                          <a:spcPts val="0"/>
                        </a:spcAft>
                      </a:pPr>
                      <a:r>
                        <a:rPr lang="en-US" sz="1400">
                          <a:effectLst/>
                        </a:rPr>
                        <a:t>52.5</a:t>
                      </a:r>
                      <a:endParaRPr lang="en-US" sz="1400">
                        <a:effectLst/>
                        <a:latin typeface="Calibri"/>
                        <a:ea typeface="Calibri"/>
                        <a:cs typeface="Times New Roman"/>
                      </a:endParaRPr>
                    </a:p>
                  </a:txBody>
                  <a:tcPr marL="68580" marR="68580" marT="0" marB="0" anchor="ctr"/>
                </a:tc>
                <a:tc>
                  <a:txBody>
                    <a:bodyPr/>
                    <a:lstStyle/>
                    <a:p>
                      <a:pPr marL="0" marR="0" algn="ctr">
                        <a:lnSpc>
                          <a:spcPct val="115000"/>
                        </a:lnSpc>
                        <a:spcBef>
                          <a:spcPts val="0"/>
                        </a:spcBef>
                        <a:spcAft>
                          <a:spcPts val="0"/>
                        </a:spcAft>
                      </a:pPr>
                      <a:r>
                        <a:rPr lang="en-US" sz="1400">
                          <a:effectLst/>
                        </a:rPr>
                        <a:t>994.1</a:t>
                      </a:r>
                      <a:endParaRPr lang="en-US" sz="1400">
                        <a:effectLst/>
                        <a:latin typeface="Calibri"/>
                        <a:ea typeface="Calibri"/>
                        <a:cs typeface="Times New Roman"/>
                      </a:endParaRPr>
                    </a:p>
                  </a:txBody>
                  <a:tcPr marL="68580" marR="68580" marT="0" marB="0" anchor="ctr"/>
                </a:tc>
                <a:tc>
                  <a:txBody>
                    <a:bodyPr/>
                    <a:lstStyle/>
                    <a:p>
                      <a:pPr marL="0" marR="0" algn="ctr">
                        <a:lnSpc>
                          <a:spcPct val="115000"/>
                        </a:lnSpc>
                        <a:spcBef>
                          <a:spcPts val="0"/>
                        </a:spcBef>
                        <a:spcAft>
                          <a:spcPts val="0"/>
                        </a:spcAft>
                      </a:pPr>
                      <a:r>
                        <a:rPr lang="ka-GE" sz="1400" dirty="0">
                          <a:effectLst/>
                        </a:rPr>
                        <a:t> </a:t>
                      </a:r>
                      <a:endParaRPr lang="en-US" sz="1400" dirty="0">
                        <a:effectLst/>
                        <a:latin typeface="Calibri"/>
                        <a:ea typeface="Calibri"/>
                        <a:cs typeface="Times New Roman"/>
                      </a:endParaRPr>
                    </a:p>
                  </a:txBody>
                  <a:tcPr marL="68580" marR="68580" marT="0" marB="0" anchor="ctr"/>
                </a:tc>
              </a:tr>
            </a:tbl>
          </a:graphicData>
        </a:graphic>
      </p:graphicFrame>
    </p:spTree>
    <p:extLst>
      <p:ext uri="{BB962C8B-B14F-4D97-AF65-F5344CB8AC3E}">
        <p14:creationId xmlns:p14="http://schemas.microsoft.com/office/powerpoint/2010/main" val="2353457488"/>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639762"/>
          </a:xfrm>
        </p:spPr>
        <p:txBody>
          <a:bodyPr>
            <a:normAutofit/>
          </a:bodyPr>
          <a:lstStyle/>
          <a:p>
            <a:pPr algn="ctr"/>
            <a:r>
              <a:rPr lang="ka-GE" sz="3200" b="1">
                <a:solidFill>
                  <a:schemeClr val="accent1">
                    <a:lumMod val="75000"/>
                  </a:schemeClr>
                </a:solidFill>
                <a:effectLst/>
              </a:rPr>
              <a:t>ზალეპლონი</a:t>
            </a:r>
            <a:endParaRPr lang="en-US" sz="3200" b="1">
              <a:solidFill>
                <a:schemeClr val="accent1">
                  <a:lumMod val="75000"/>
                </a:schemeClr>
              </a:solidFill>
              <a:effectLst/>
            </a:endParaRPr>
          </a:p>
        </p:txBody>
      </p:sp>
      <p:graphicFrame>
        <p:nvGraphicFramePr>
          <p:cNvPr id="5" name="Content Placeholder 4"/>
          <p:cNvGraphicFramePr>
            <a:graphicFrameLocks noGrp="1"/>
          </p:cNvGraphicFramePr>
          <p:nvPr>
            <p:ph sz="half" idx="1"/>
            <p:extLst>
              <p:ext uri="{D42A27DB-BD31-4B8C-83A1-F6EECF244321}">
                <p14:modId xmlns:p14="http://schemas.microsoft.com/office/powerpoint/2010/main" val="1726845802"/>
              </p:ext>
            </p:extLst>
          </p:nvPr>
        </p:nvGraphicFramePr>
        <p:xfrm>
          <a:off x="304800" y="685800"/>
          <a:ext cx="4038600" cy="3886200"/>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6" name="Content Placeholder 5"/>
          <p:cNvGraphicFramePr>
            <a:graphicFrameLocks noGrp="1"/>
          </p:cNvGraphicFramePr>
          <p:nvPr>
            <p:ph sz="half" idx="2"/>
            <p:extLst>
              <p:ext uri="{D42A27DB-BD31-4B8C-83A1-F6EECF244321}">
                <p14:modId xmlns:p14="http://schemas.microsoft.com/office/powerpoint/2010/main" val="3714510608"/>
              </p:ext>
            </p:extLst>
          </p:nvPr>
        </p:nvGraphicFramePr>
        <p:xfrm>
          <a:off x="4800600" y="685800"/>
          <a:ext cx="4038600" cy="3886200"/>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7" name="Table 6"/>
          <p:cNvGraphicFramePr>
            <a:graphicFrameLocks noGrp="1"/>
          </p:cNvGraphicFramePr>
          <p:nvPr>
            <p:extLst>
              <p:ext uri="{D42A27DB-BD31-4B8C-83A1-F6EECF244321}">
                <p14:modId xmlns:p14="http://schemas.microsoft.com/office/powerpoint/2010/main" val="822629679"/>
              </p:ext>
            </p:extLst>
          </p:nvPr>
        </p:nvGraphicFramePr>
        <p:xfrm>
          <a:off x="228600" y="4572000"/>
          <a:ext cx="8784770" cy="2133600"/>
        </p:xfrm>
        <a:graphic>
          <a:graphicData uri="http://schemas.openxmlformats.org/drawingml/2006/table">
            <a:tbl>
              <a:tblPr firstRow="1" bandRow="1">
                <a:tableStyleId>{3B4B98B0-60AC-42C2-AFA5-B58CD77FA1E5}</a:tableStyleId>
              </a:tblPr>
              <a:tblGrid>
                <a:gridCol w="2514600"/>
                <a:gridCol w="1524000"/>
                <a:gridCol w="1905000"/>
                <a:gridCol w="1524000"/>
                <a:gridCol w="1317170"/>
              </a:tblGrid>
              <a:tr h="167640">
                <a:tc>
                  <a:txBody>
                    <a:bodyPr/>
                    <a:lstStyle/>
                    <a:p>
                      <a:endParaRPr lang="en-US" sz="1200" b="0" dirty="0"/>
                    </a:p>
                  </a:txBody>
                  <a:tcPr/>
                </a:tc>
                <a:tc>
                  <a:txBody>
                    <a:bodyPr/>
                    <a:lstStyle/>
                    <a:p>
                      <a:pPr algn="ctr"/>
                      <a:r>
                        <a:rPr lang="ka-GE" sz="1400" b="0" smtClean="0"/>
                        <a:t>2014</a:t>
                      </a:r>
                      <a:endParaRPr lang="en-US" sz="1400" b="0"/>
                    </a:p>
                  </a:txBody>
                  <a:tcPr/>
                </a:tc>
                <a:tc>
                  <a:txBody>
                    <a:bodyPr/>
                    <a:lstStyle/>
                    <a:p>
                      <a:pPr algn="ctr"/>
                      <a:r>
                        <a:rPr lang="ka-GE" sz="1400" b="0" smtClean="0"/>
                        <a:t>2015</a:t>
                      </a:r>
                      <a:endParaRPr lang="en-US" sz="1400" b="0"/>
                    </a:p>
                  </a:txBody>
                  <a:tcPr/>
                </a:tc>
                <a:tc>
                  <a:txBody>
                    <a:bodyPr/>
                    <a:lstStyle/>
                    <a:p>
                      <a:pPr algn="ctr"/>
                      <a:r>
                        <a:rPr lang="ka-GE" sz="1400" b="0" smtClean="0"/>
                        <a:t>2016</a:t>
                      </a:r>
                      <a:endParaRPr lang="en-US" sz="1400" b="0"/>
                    </a:p>
                  </a:txBody>
                  <a:tcPr/>
                </a:tc>
                <a:tc>
                  <a:txBody>
                    <a:bodyPr/>
                    <a:lstStyle/>
                    <a:p>
                      <a:pPr algn="ctr"/>
                      <a:r>
                        <a:rPr lang="ka-GE" sz="1400" b="0" smtClean="0"/>
                        <a:t>2017</a:t>
                      </a:r>
                      <a:endParaRPr lang="en-US" sz="1400" b="0"/>
                    </a:p>
                  </a:txBody>
                  <a:tcPr/>
                </a:tc>
              </a:tr>
              <a:tr h="242389">
                <a:tc>
                  <a:txBody>
                    <a:bodyPr/>
                    <a:lstStyle/>
                    <a:p>
                      <a:r>
                        <a:rPr lang="ka-GE" sz="1300" b="0" smtClean="0"/>
                        <a:t>შიდა კვოტა</a:t>
                      </a:r>
                      <a:endParaRPr lang="en-US" sz="1300" b="0" dirty="0"/>
                    </a:p>
                  </a:txBody>
                  <a:tcPr/>
                </a:tc>
                <a:tc>
                  <a:txBody>
                    <a:bodyPr/>
                    <a:lstStyle/>
                    <a:p>
                      <a:pPr algn="ctr"/>
                      <a:r>
                        <a:rPr lang="en-US" sz="1400" b="0" smtClean="0"/>
                        <a:t>0</a:t>
                      </a:r>
                      <a:endParaRPr lang="en-US" sz="1400" b="0"/>
                    </a:p>
                  </a:txBody>
                  <a:tcPr/>
                </a:tc>
                <a:tc>
                  <a:txBody>
                    <a:bodyPr/>
                    <a:lstStyle/>
                    <a:p>
                      <a:pPr algn="ctr"/>
                      <a:r>
                        <a:rPr lang="en-US" sz="1400" b="0" smtClean="0"/>
                        <a:t>0</a:t>
                      </a:r>
                      <a:endParaRPr lang="en-US" sz="1400" b="0"/>
                    </a:p>
                  </a:txBody>
                  <a:tcPr/>
                </a:tc>
                <a:tc>
                  <a:txBody>
                    <a:bodyPr/>
                    <a:lstStyle/>
                    <a:p>
                      <a:pPr algn="ctr"/>
                      <a:r>
                        <a:rPr lang="en-US" sz="1400" b="0" smtClean="0"/>
                        <a:t>0</a:t>
                      </a:r>
                      <a:endParaRPr lang="en-US" sz="1400" b="0"/>
                    </a:p>
                  </a:txBody>
                  <a:tcPr/>
                </a:tc>
                <a:tc>
                  <a:txBody>
                    <a:bodyPr/>
                    <a:lstStyle/>
                    <a:p>
                      <a:pPr algn="ctr"/>
                      <a:r>
                        <a:rPr lang="en-US" sz="1400" b="0" smtClean="0"/>
                        <a:t>1050</a:t>
                      </a:r>
                      <a:endParaRPr lang="en-US" sz="1400" b="0"/>
                    </a:p>
                  </a:txBody>
                  <a:tcPr/>
                </a:tc>
              </a:tr>
              <a:tr h="242389">
                <a:tc>
                  <a:txBody>
                    <a:bodyPr/>
                    <a:lstStyle/>
                    <a:p>
                      <a:r>
                        <a:rPr lang="ka-GE" sz="1300" b="0" smtClean="0"/>
                        <a:t>გამოცხადებული  იმპორტი</a:t>
                      </a:r>
                      <a:endParaRPr lang="en-US" sz="1300" b="0" dirty="0"/>
                    </a:p>
                  </a:txBody>
                  <a:tcPr/>
                </a:tc>
                <a:tc>
                  <a:txBody>
                    <a:bodyPr/>
                    <a:lstStyle/>
                    <a:p>
                      <a:pPr algn="ctr"/>
                      <a:r>
                        <a:rPr lang="en-US" sz="1400" b="0" smtClean="0"/>
                        <a:t>0</a:t>
                      </a:r>
                      <a:endParaRPr lang="en-US" sz="1400" b="0"/>
                    </a:p>
                  </a:txBody>
                  <a:tcPr/>
                </a:tc>
                <a:tc>
                  <a:txBody>
                    <a:bodyPr/>
                    <a:lstStyle/>
                    <a:p>
                      <a:pPr algn="ctr"/>
                      <a:r>
                        <a:rPr lang="en-US" sz="1400" b="0" smtClean="0"/>
                        <a:t>0</a:t>
                      </a:r>
                      <a:endParaRPr lang="en-US" sz="1400" b="0"/>
                    </a:p>
                  </a:txBody>
                  <a:tcPr/>
                </a:tc>
                <a:tc>
                  <a:txBody>
                    <a:bodyPr/>
                    <a:lstStyle/>
                    <a:p>
                      <a:pPr algn="ctr"/>
                      <a:r>
                        <a:rPr lang="en-US" sz="1400" b="0" smtClean="0"/>
                        <a:t>0</a:t>
                      </a:r>
                      <a:endParaRPr lang="en-US" sz="1400" b="0"/>
                    </a:p>
                  </a:txBody>
                  <a:tcPr/>
                </a:tc>
                <a:tc>
                  <a:txBody>
                    <a:bodyPr/>
                    <a:lstStyle/>
                    <a:p>
                      <a:pPr algn="ctr"/>
                      <a:r>
                        <a:rPr lang="en-US" sz="1400" b="0" smtClean="0"/>
                        <a:t>1050</a:t>
                      </a:r>
                      <a:endParaRPr lang="en-US" sz="1400" b="0"/>
                    </a:p>
                  </a:txBody>
                  <a:tcPr/>
                </a:tc>
              </a:tr>
              <a:tr h="242389">
                <a:tc>
                  <a:txBody>
                    <a:bodyPr/>
                    <a:lstStyle/>
                    <a:p>
                      <a:r>
                        <a:rPr lang="ka-GE" sz="1400" b="0" smtClean="0"/>
                        <a:t>ნაშთი წლის დასაწყისში</a:t>
                      </a:r>
                      <a:endParaRPr lang="en-US" sz="1400" b="0"/>
                    </a:p>
                  </a:txBody>
                  <a:tcPr/>
                </a:tc>
                <a:tc>
                  <a:txBody>
                    <a:bodyPr/>
                    <a:lstStyle/>
                    <a:p>
                      <a:pPr algn="ctr"/>
                      <a:r>
                        <a:rPr lang="en-US" sz="1400" b="0" smtClean="0"/>
                        <a:t>83.2</a:t>
                      </a:r>
                      <a:endParaRPr lang="en-US" sz="1400" b="0"/>
                    </a:p>
                  </a:txBody>
                  <a:tcPr/>
                </a:tc>
                <a:tc>
                  <a:txBody>
                    <a:bodyPr/>
                    <a:lstStyle/>
                    <a:p>
                      <a:pPr algn="ctr"/>
                      <a:r>
                        <a:rPr lang="en-US" sz="1400" b="0" smtClean="0"/>
                        <a:t>573.2</a:t>
                      </a:r>
                      <a:endParaRPr lang="en-US" sz="1400" b="0"/>
                    </a:p>
                  </a:txBody>
                  <a:tcPr/>
                </a:tc>
                <a:tc>
                  <a:txBody>
                    <a:bodyPr/>
                    <a:lstStyle/>
                    <a:p>
                      <a:pPr algn="ctr"/>
                      <a:r>
                        <a:rPr lang="en-US" sz="1400" b="0" smtClean="0"/>
                        <a:t>870.7</a:t>
                      </a:r>
                      <a:endParaRPr lang="en-US" sz="1400" b="0"/>
                    </a:p>
                  </a:txBody>
                  <a:tcPr/>
                </a:tc>
                <a:tc>
                  <a:txBody>
                    <a:bodyPr/>
                    <a:lstStyle/>
                    <a:p>
                      <a:pPr algn="ctr"/>
                      <a:r>
                        <a:rPr lang="en-US" sz="1400" b="0" smtClean="0"/>
                        <a:t>0.14</a:t>
                      </a:r>
                      <a:endParaRPr lang="en-US" sz="1400" b="0"/>
                    </a:p>
                  </a:txBody>
                  <a:tcPr/>
                </a:tc>
              </a:tr>
              <a:tr h="242389">
                <a:tc>
                  <a:txBody>
                    <a:bodyPr/>
                    <a:lstStyle/>
                    <a:p>
                      <a:r>
                        <a:rPr lang="ka-GE" sz="1400" b="0" smtClean="0"/>
                        <a:t>იმპორტი</a:t>
                      </a:r>
                      <a:endParaRPr lang="en-US" sz="1400" b="0"/>
                    </a:p>
                  </a:txBody>
                  <a:tcPr/>
                </a:tc>
                <a:tc>
                  <a:txBody>
                    <a:bodyPr/>
                    <a:lstStyle/>
                    <a:p>
                      <a:pPr algn="ctr"/>
                      <a:r>
                        <a:rPr lang="en-US" sz="1400" b="0" smtClean="0"/>
                        <a:t>2795.5</a:t>
                      </a:r>
                      <a:endParaRPr lang="en-US" sz="1400" b="0"/>
                    </a:p>
                  </a:txBody>
                  <a:tcPr/>
                </a:tc>
                <a:tc>
                  <a:txBody>
                    <a:bodyPr/>
                    <a:lstStyle/>
                    <a:p>
                      <a:pPr algn="ctr"/>
                      <a:r>
                        <a:rPr lang="en-US" sz="1400" b="0" smtClean="0"/>
                        <a:t>2450.0</a:t>
                      </a:r>
                      <a:endParaRPr lang="en-US" sz="1400" b="0"/>
                    </a:p>
                  </a:txBody>
                  <a:tcPr/>
                </a:tc>
                <a:tc>
                  <a:txBody>
                    <a:bodyPr/>
                    <a:lstStyle/>
                    <a:p>
                      <a:pPr algn="ctr"/>
                      <a:r>
                        <a:rPr lang="en-US" sz="1400" b="0" smtClean="0"/>
                        <a:t>629.9</a:t>
                      </a:r>
                      <a:endParaRPr lang="en-US" sz="1400" b="0"/>
                    </a:p>
                  </a:txBody>
                  <a:tcPr/>
                </a:tc>
                <a:tc>
                  <a:txBody>
                    <a:bodyPr/>
                    <a:lstStyle/>
                    <a:p>
                      <a:pPr algn="ctr"/>
                      <a:r>
                        <a:rPr lang="en-US" sz="1400" b="0" smtClean="0"/>
                        <a:t>1050.0</a:t>
                      </a:r>
                      <a:endParaRPr lang="en-US" sz="1400" b="0"/>
                    </a:p>
                  </a:txBody>
                  <a:tcPr/>
                </a:tc>
              </a:tr>
              <a:tr h="242389">
                <a:tc>
                  <a:txBody>
                    <a:bodyPr/>
                    <a:lstStyle/>
                    <a:p>
                      <a:r>
                        <a:rPr lang="ka-GE" sz="1400" b="0" smtClean="0"/>
                        <a:t>წლიური მოხმარება</a:t>
                      </a:r>
                      <a:endParaRPr lang="en-US" sz="1400" b="0"/>
                    </a:p>
                  </a:txBody>
                  <a:tcPr/>
                </a:tc>
                <a:tc>
                  <a:txBody>
                    <a:bodyPr/>
                    <a:lstStyle/>
                    <a:p>
                      <a:pPr algn="ctr"/>
                      <a:r>
                        <a:rPr lang="en-US" sz="1400" b="0" smtClean="0"/>
                        <a:t>2305.5</a:t>
                      </a:r>
                      <a:endParaRPr lang="en-US" sz="1400" b="0"/>
                    </a:p>
                  </a:txBody>
                  <a:tcPr/>
                </a:tc>
                <a:tc>
                  <a:txBody>
                    <a:bodyPr/>
                    <a:lstStyle/>
                    <a:p>
                      <a:pPr algn="ctr"/>
                      <a:r>
                        <a:rPr lang="en-US" sz="1400" b="0" smtClean="0"/>
                        <a:t>2152.5</a:t>
                      </a:r>
                      <a:endParaRPr lang="en-US" sz="1400" b="0"/>
                    </a:p>
                  </a:txBody>
                  <a:tcPr/>
                </a:tc>
                <a:tc>
                  <a:txBody>
                    <a:bodyPr/>
                    <a:lstStyle/>
                    <a:p>
                      <a:pPr algn="ctr"/>
                      <a:r>
                        <a:rPr lang="en-US" sz="1400" b="0" smtClean="0"/>
                        <a:t>1500.5</a:t>
                      </a:r>
                      <a:endParaRPr lang="en-US" sz="1400" b="0"/>
                    </a:p>
                  </a:txBody>
                  <a:tcPr/>
                </a:tc>
                <a:tc>
                  <a:txBody>
                    <a:bodyPr/>
                    <a:lstStyle/>
                    <a:p>
                      <a:pPr algn="ctr"/>
                      <a:r>
                        <a:rPr lang="en-US" sz="1400" b="0" dirty="0" smtClean="0"/>
                        <a:t>36.54</a:t>
                      </a:r>
                      <a:endParaRPr lang="en-US" sz="1400" b="0" dirty="0"/>
                    </a:p>
                  </a:txBody>
                  <a:tcPr/>
                </a:tc>
              </a:tr>
              <a:tr h="242389">
                <a:tc>
                  <a:txBody>
                    <a:bodyPr/>
                    <a:lstStyle/>
                    <a:p>
                      <a:r>
                        <a:rPr lang="ka-GE" sz="1400" b="0" smtClean="0"/>
                        <a:t>ნაშთი წლის ბოლოს</a:t>
                      </a:r>
                      <a:endParaRPr lang="en-US" sz="1400" b="0"/>
                    </a:p>
                  </a:txBody>
                  <a:tcPr/>
                </a:tc>
                <a:tc>
                  <a:txBody>
                    <a:bodyPr/>
                    <a:lstStyle/>
                    <a:p>
                      <a:pPr algn="ctr"/>
                      <a:r>
                        <a:rPr lang="en-US" sz="1400" b="0" smtClean="0"/>
                        <a:t>573.2</a:t>
                      </a:r>
                      <a:endParaRPr lang="en-US" sz="1400" b="0"/>
                    </a:p>
                  </a:txBody>
                  <a:tcPr/>
                </a:tc>
                <a:tc>
                  <a:txBody>
                    <a:bodyPr/>
                    <a:lstStyle/>
                    <a:p>
                      <a:pPr algn="ctr"/>
                      <a:r>
                        <a:rPr lang="en-US" sz="1400" b="0" smtClean="0"/>
                        <a:t>870.7</a:t>
                      </a:r>
                      <a:endParaRPr lang="en-US" sz="1400" b="0"/>
                    </a:p>
                  </a:txBody>
                  <a:tcPr/>
                </a:tc>
                <a:tc>
                  <a:txBody>
                    <a:bodyPr/>
                    <a:lstStyle/>
                    <a:p>
                      <a:pPr algn="ctr"/>
                      <a:r>
                        <a:rPr lang="en-US" sz="1400" b="0" smtClean="0"/>
                        <a:t>0.14</a:t>
                      </a:r>
                      <a:endParaRPr lang="en-US" sz="1400" b="0"/>
                    </a:p>
                  </a:txBody>
                  <a:tcPr/>
                </a:tc>
                <a:tc>
                  <a:txBody>
                    <a:bodyPr/>
                    <a:lstStyle/>
                    <a:p>
                      <a:pPr algn="ctr"/>
                      <a:r>
                        <a:rPr lang="en-US" sz="1400" b="0" smtClean="0"/>
                        <a:t>1013.6</a:t>
                      </a:r>
                      <a:endParaRPr lang="en-US" sz="1400" b="0"/>
                    </a:p>
                  </a:txBody>
                  <a:tcPr/>
                </a:tc>
              </a:tr>
            </a:tbl>
          </a:graphicData>
        </a:graphic>
      </p:graphicFrame>
      <p:sp>
        <p:nvSpPr>
          <p:cNvPr id="8" name="Freeform 7"/>
          <p:cNvSpPr/>
          <p:nvPr/>
        </p:nvSpPr>
        <p:spPr>
          <a:xfrm>
            <a:off x="1382486" y="1600200"/>
            <a:ext cx="2275114" cy="1939904"/>
          </a:xfrm>
          <a:custGeom>
            <a:avLst/>
            <a:gdLst>
              <a:gd name="connsiteX0" fmla="*/ 0 w 2275114"/>
              <a:gd name="connsiteY0" fmla="*/ 0 h 1939904"/>
              <a:gd name="connsiteX1" fmla="*/ 816428 w 2275114"/>
              <a:gd name="connsiteY1" fmla="*/ 315686 h 1939904"/>
              <a:gd name="connsiteX2" fmla="*/ 1502228 w 2275114"/>
              <a:gd name="connsiteY2" fmla="*/ 1872343 h 1939904"/>
              <a:gd name="connsiteX3" fmla="*/ 2275114 w 2275114"/>
              <a:gd name="connsiteY3" fmla="*/ 1513115 h 1939904"/>
            </a:gdLst>
            <a:ahLst/>
            <a:cxnLst>
              <a:cxn ang="0">
                <a:pos x="connsiteX0" y="connsiteY0"/>
              </a:cxn>
              <a:cxn ang="0">
                <a:pos x="connsiteX1" y="connsiteY1"/>
              </a:cxn>
              <a:cxn ang="0">
                <a:pos x="connsiteX2" y="connsiteY2"/>
              </a:cxn>
              <a:cxn ang="0">
                <a:pos x="connsiteX3" y="connsiteY3"/>
              </a:cxn>
            </a:cxnLst>
            <a:rect l="l" t="t" r="r" b="b"/>
            <a:pathLst>
              <a:path w="2275114" h="1939904">
                <a:moveTo>
                  <a:pt x="0" y="0"/>
                </a:moveTo>
                <a:cubicBezTo>
                  <a:pt x="283028" y="1814"/>
                  <a:pt x="566057" y="3629"/>
                  <a:pt x="816428" y="315686"/>
                </a:cubicBezTo>
                <a:cubicBezTo>
                  <a:pt x="1066799" y="627743"/>
                  <a:pt x="1259114" y="1672772"/>
                  <a:pt x="1502228" y="1872343"/>
                </a:cubicBezTo>
                <a:cubicBezTo>
                  <a:pt x="1745342" y="2071914"/>
                  <a:pt x="2010228" y="1792514"/>
                  <a:pt x="2275114" y="1513115"/>
                </a:cubicBezTo>
              </a:path>
            </a:pathLst>
          </a:custGeom>
          <a:noFill/>
          <a:ln w="57150">
            <a:solidFill>
              <a:srgbClr val="FF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Freeform 8"/>
          <p:cNvSpPr/>
          <p:nvPr/>
        </p:nvSpPr>
        <p:spPr>
          <a:xfrm>
            <a:off x="5857103" y="1614616"/>
            <a:ext cx="2307771" cy="2318657"/>
          </a:xfrm>
          <a:custGeom>
            <a:avLst/>
            <a:gdLst>
              <a:gd name="connsiteX0" fmla="*/ 0 w 2307771"/>
              <a:gd name="connsiteY0" fmla="*/ 0 h 2318657"/>
              <a:gd name="connsiteX1" fmla="*/ 740229 w 2307771"/>
              <a:gd name="connsiteY1" fmla="*/ 195943 h 2318657"/>
              <a:gd name="connsiteX2" fmla="*/ 740229 w 2307771"/>
              <a:gd name="connsiteY2" fmla="*/ 195943 h 2318657"/>
              <a:gd name="connsiteX3" fmla="*/ 1567543 w 2307771"/>
              <a:gd name="connsiteY3" fmla="*/ 859971 h 2318657"/>
              <a:gd name="connsiteX4" fmla="*/ 2307771 w 2307771"/>
              <a:gd name="connsiteY4" fmla="*/ 2318657 h 2318657"/>
              <a:gd name="connsiteX5" fmla="*/ 2307771 w 2307771"/>
              <a:gd name="connsiteY5" fmla="*/ 2318657 h 2318657"/>
              <a:gd name="connsiteX6" fmla="*/ 2307771 w 2307771"/>
              <a:gd name="connsiteY6" fmla="*/ 2318657 h 2318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07771" h="2318657">
                <a:moveTo>
                  <a:pt x="0" y="0"/>
                </a:moveTo>
                <a:lnTo>
                  <a:pt x="740229" y="195943"/>
                </a:lnTo>
                <a:lnTo>
                  <a:pt x="740229" y="195943"/>
                </a:lnTo>
                <a:cubicBezTo>
                  <a:pt x="878115" y="306614"/>
                  <a:pt x="1306286" y="506185"/>
                  <a:pt x="1567543" y="859971"/>
                </a:cubicBezTo>
                <a:cubicBezTo>
                  <a:pt x="1828800" y="1213757"/>
                  <a:pt x="2307771" y="2318657"/>
                  <a:pt x="2307771" y="2318657"/>
                </a:cubicBezTo>
                <a:lnTo>
                  <a:pt x="2307771" y="2318657"/>
                </a:lnTo>
                <a:lnTo>
                  <a:pt x="2307771" y="2318657"/>
                </a:lnTo>
              </a:path>
            </a:pathLst>
          </a:custGeom>
          <a:noFill/>
          <a:ln w="57150">
            <a:solidFill>
              <a:srgbClr val="FF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729837311"/>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609600"/>
            <a:ext cx="8681662" cy="2099424"/>
          </a:xfrm>
        </p:spPr>
        <p:txBody>
          <a:bodyPr>
            <a:noAutofit/>
          </a:bodyPr>
          <a:lstStyle/>
          <a:p>
            <a:pPr algn="ctr" fontAlgn="base"/>
            <a:r>
              <a:rPr lang="ka-GE" sz="2400" dirty="0">
                <a:solidFill>
                  <a:schemeClr val="tx2"/>
                </a:solidFill>
                <a:effectLst/>
                <a:latin typeface="+mn-lt"/>
                <a:ea typeface="+mn-ea"/>
                <a:cs typeface="+mn-cs"/>
              </a:rPr>
              <a:t>ინფორმაცია </a:t>
            </a:r>
            <a:r>
              <a:rPr lang="ka-GE" sz="2400">
                <a:solidFill>
                  <a:schemeClr val="tx2"/>
                </a:solidFill>
                <a:effectLst/>
                <a:latin typeface="+mn-lt"/>
                <a:ea typeface="+mn-ea"/>
                <a:cs typeface="+mn-cs"/>
              </a:rPr>
              <a:t>ტროპიკამიდის </a:t>
            </a:r>
            <a:r>
              <a:rPr lang="ka-GE" sz="2400">
                <a:solidFill>
                  <a:schemeClr val="tx2"/>
                </a:solidFill>
                <a:effectLst/>
              </a:rPr>
              <a:t>გამოცხადებული იმპორტის  გადანაწილებაზე </a:t>
            </a:r>
            <a:r>
              <a:rPr lang="ka-GE" sz="2400" smtClean="0">
                <a:solidFill>
                  <a:schemeClr val="tx2"/>
                </a:solidFill>
                <a:effectLst/>
              </a:rPr>
              <a:t> </a:t>
            </a:r>
            <a:r>
              <a:rPr lang="ka-GE" sz="2400" smtClean="0">
                <a:solidFill>
                  <a:schemeClr val="tx2"/>
                </a:solidFill>
                <a:effectLst/>
                <a:latin typeface="+mn-lt"/>
                <a:ea typeface="+mn-ea"/>
                <a:cs typeface="+mn-cs"/>
              </a:rPr>
              <a:t>და </a:t>
            </a:r>
            <a:r>
              <a:rPr lang="ka-GE" sz="2400" dirty="0">
                <a:solidFill>
                  <a:schemeClr val="tx2"/>
                </a:solidFill>
                <a:effectLst/>
                <a:latin typeface="+mn-lt"/>
                <a:ea typeface="+mn-ea"/>
                <a:cs typeface="+mn-cs"/>
              </a:rPr>
              <a:t>2017 წელს განხორციელებულ ფაქტიურ იმპორტზე:</a:t>
            </a:r>
            <a:r>
              <a:rPr lang="en-US" sz="2400">
                <a:solidFill>
                  <a:schemeClr val="tx2"/>
                </a:solidFill>
                <a:effectLst/>
                <a:latin typeface="+mn-lt"/>
                <a:ea typeface="+mn-ea"/>
                <a:cs typeface="+mn-cs"/>
              </a:rPr>
              <a:t/>
            </a:r>
            <a:br>
              <a:rPr lang="en-US" sz="2400">
                <a:solidFill>
                  <a:schemeClr val="tx2"/>
                </a:solidFill>
                <a:effectLst/>
                <a:latin typeface="+mn-lt"/>
                <a:ea typeface="+mn-ea"/>
                <a:cs typeface="+mn-cs"/>
              </a:rPr>
            </a:br>
            <a:endParaRPr lang="en-US" sz="2400" dirty="0">
              <a:solidFill>
                <a:schemeClr val="tx2"/>
              </a:solidFill>
              <a:effectLst/>
              <a:latin typeface="+mn-lt"/>
              <a:ea typeface="+mn-ea"/>
              <a:cs typeface="+mn-cs"/>
            </a:endParaRP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1274349506"/>
              </p:ext>
            </p:extLst>
          </p:nvPr>
        </p:nvGraphicFramePr>
        <p:xfrm>
          <a:off x="609600" y="3049309"/>
          <a:ext cx="8153400" cy="2280907"/>
        </p:xfrm>
        <a:graphic>
          <a:graphicData uri="http://schemas.openxmlformats.org/drawingml/2006/table">
            <a:tbl>
              <a:tblPr firstRow="1" firstCol="1" bandRow="1">
                <a:tableStyleId>{3B4B98B0-60AC-42C2-AFA5-B58CD77FA1E5}</a:tableStyleId>
              </a:tblPr>
              <a:tblGrid>
                <a:gridCol w="496357"/>
                <a:gridCol w="2018243"/>
                <a:gridCol w="1181883"/>
                <a:gridCol w="1104117"/>
                <a:gridCol w="1447800"/>
                <a:gridCol w="1447800"/>
                <a:gridCol w="457200"/>
              </a:tblGrid>
              <a:tr h="1054087">
                <a:tc>
                  <a:txBody>
                    <a:bodyPr/>
                    <a:lstStyle/>
                    <a:p>
                      <a:pPr>
                        <a:lnSpc>
                          <a:spcPct val="115000"/>
                        </a:lnSpc>
                      </a:pPr>
                      <a:endParaRPr lang="en-US" sz="1400">
                        <a:effectLst/>
                        <a:latin typeface="Calibri"/>
                        <a:cs typeface="Times New Roman"/>
                      </a:endParaRPr>
                    </a:p>
                  </a:txBody>
                  <a:tcPr marL="68580" marR="68580" marT="0" marB="0" anchor="b"/>
                </a:tc>
                <a:tc>
                  <a:txBody>
                    <a:bodyPr/>
                    <a:lstStyle/>
                    <a:p>
                      <a:pPr marL="0" marR="0">
                        <a:lnSpc>
                          <a:spcPct val="115000"/>
                        </a:lnSpc>
                        <a:spcBef>
                          <a:spcPts val="0"/>
                        </a:spcBef>
                        <a:spcAft>
                          <a:spcPts val="0"/>
                        </a:spcAft>
                      </a:pPr>
                      <a:r>
                        <a:rPr lang="en-US" sz="1200" b="0">
                          <a:effectLst/>
                        </a:rPr>
                        <a:t>ტროპიკამიდი </a:t>
                      </a:r>
                      <a:r>
                        <a:rPr lang="ka-GE" sz="1200" b="0" smtClean="0">
                          <a:effectLst/>
                        </a:rPr>
                        <a:t>გამოცხადებული იმპორტი - </a:t>
                      </a:r>
                      <a:r>
                        <a:rPr lang="en-US" sz="1200" b="0" smtClean="0">
                          <a:effectLst/>
                        </a:rPr>
                        <a:t> </a:t>
                      </a:r>
                      <a:r>
                        <a:rPr lang="en-US" sz="1200" b="0">
                          <a:effectLst/>
                        </a:rPr>
                        <a:t>62.5 გრამი</a:t>
                      </a:r>
                      <a:endParaRPr lang="en-US" sz="1200" b="0">
                        <a:effectLst/>
                        <a:latin typeface="Calibri"/>
                        <a:ea typeface="Calibri"/>
                        <a:cs typeface="Times New Roman"/>
                      </a:endParaRPr>
                    </a:p>
                  </a:txBody>
                  <a:tcPr marL="68580" marR="68580" marT="0" marB="0" anchor="ctr"/>
                </a:tc>
                <a:tc>
                  <a:txBody>
                    <a:bodyPr/>
                    <a:lstStyle/>
                    <a:p>
                      <a:pPr marL="0" marR="0" algn="ctr">
                        <a:lnSpc>
                          <a:spcPct val="115000"/>
                        </a:lnSpc>
                        <a:spcBef>
                          <a:spcPts val="0"/>
                        </a:spcBef>
                        <a:spcAft>
                          <a:spcPts val="0"/>
                        </a:spcAft>
                      </a:pPr>
                      <a:r>
                        <a:rPr lang="en-US" sz="1200" b="0">
                          <a:effectLst/>
                        </a:rPr>
                        <a:t>მოთხოვნილი რაოდენობა გრამებში</a:t>
                      </a:r>
                      <a:endParaRPr lang="en-US" sz="1200" b="0">
                        <a:effectLst/>
                        <a:latin typeface="Calibri"/>
                        <a:ea typeface="Calibri"/>
                        <a:cs typeface="Times New Roman"/>
                      </a:endParaRPr>
                    </a:p>
                  </a:txBody>
                  <a:tcPr marL="68580" marR="68580" marT="0" marB="0" anchor="ctr"/>
                </a:tc>
                <a:tc>
                  <a:txBody>
                    <a:bodyPr/>
                    <a:lstStyle/>
                    <a:p>
                      <a:pPr marL="0" marR="0">
                        <a:lnSpc>
                          <a:spcPct val="115000"/>
                        </a:lnSpc>
                        <a:spcBef>
                          <a:spcPts val="0"/>
                        </a:spcBef>
                        <a:spcAft>
                          <a:spcPts val="0"/>
                        </a:spcAft>
                      </a:pPr>
                      <a:r>
                        <a:rPr lang="en-US" sz="1200" b="0">
                          <a:effectLst/>
                        </a:rPr>
                        <a:t>2017 წელს იმპორტირებული ოდენობა გრამში</a:t>
                      </a:r>
                      <a:endParaRPr lang="en-US" sz="1200" b="0">
                        <a:effectLst/>
                        <a:latin typeface="Calibri"/>
                        <a:ea typeface="Calibri"/>
                        <a:cs typeface="Times New Roman"/>
                      </a:endParaRPr>
                    </a:p>
                  </a:txBody>
                  <a:tcPr marL="68580" marR="68580" marT="0" marB="0" anchor="ctr"/>
                </a:tc>
                <a:tc>
                  <a:txBody>
                    <a:bodyPr/>
                    <a:lstStyle/>
                    <a:p>
                      <a:pPr marL="0" marR="0">
                        <a:lnSpc>
                          <a:spcPct val="115000"/>
                        </a:lnSpc>
                        <a:spcBef>
                          <a:spcPts val="0"/>
                        </a:spcBef>
                        <a:spcAft>
                          <a:spcPts val="0"/>
                        </a:spcAft>
                      </a:pPr>
                      <a:r>
                        <a:rPr lang="en-US" sz="1200" b="0">
                          <a:effectLst/>
                        </a:rPr>
                        <a:t>2017 წლის ბოლოს </a:t>
                      </a:r>
                      <a:r>
                        <a:rPr lang="ka-GE" sz="1200" b="0">
                          <a:effectLst/>
                        </a:rPr>
                        <a:t>იმპორტირებულის </a:t>
                      </a:r>
                      <a:r>
                        <a:rPr lang="en-US" sz="1200" b="0">
                          <a:effectLst/>
                        </a:rPr>
                        <a:t> 5% </a:t>
                      </a:r>
                      <a:r>
                        <a:rPr lang="ka-GE" sz="1200" b="0">
                          <a:effectLst/>
                        </a:rPr>
                        <a:t> ნაშთის სახით  </a:t>
                      </a:r>
                      <a:r>
                        <a:rPr lang="en-US" sz="1200" b="0">
                          <a:effectLst/>
                        </a:rPr>
                        <a:t>გრამში</a:t>
                      </a:r>
                      <a:endParaRPr lang="en-US" sz="1200" b="0">
                        <a:effectLst/>
                        <a:latin typeface="Calibri"/>
                        <a:ea typeface="Calibri"/>
                        <a:cs typeface="Times New Roman"/>
                      </a:endParaRPr>
                    </a:p>
                  </a:txBody>
                  <a:tcPr marL="68580" marR="68580" marT="0" marB="0" anchor="ctr"/>
                </a:tc>
                <a:tc>
                  <a:txBody>
                    <a:bodyPr/>
                    <a:lstStyle/>
                    <a:p>
                      <a:pPr marL="0" marR="0">
                        <a:lnSpc>
                          <a:spcPct val="115000"/>
                        </a:lnSpc>
                        <a:spcBef>
                          <a:spcPts val="0"/>
                        </a:spcBef>
                        <a:spcAft>
                          <a:spcPts val="0"/>
                        </a:spcAft>
                      </a:pPr>
                      <a:r>
                        <a:rPr lang="en-US" sz="1200" b="0">
                          <a:effectLst/>
                        </a:rPr>
                        <a:t>2017 წლის ბოლოს  იმპორტიორების ფაქტიური ნაშთი გრამში</a:t>
                      </a:r>
                      <a:endParaRPr lang="en-US" sz="1200" b="0">
                        <a:effectLst/>
                        <a:latin typeface="Calibri"/>
                        <a:ea typeface="Calibri"/>
                        <a:cs typeface="Times New Roman"/>
                      </a:endParaRPr>
                    </a:p>
                  </a:txBody>
                  <a:tcPr marL="68580" marR="68580" marT="0" marB="0" anchor="ctr"/>
                </a:tc>
                <a:tc>
                  <a:txBody>
                    <a:bodyPr/>
                    <a:lstStyle/>
                    <a:p>
                      <a:pPr marL="0" marR="0">
                        <a:lnSpc>
                          <a:spcPct val="115000"/>
                        </a:lnSpc>
                        <a:spcBef>
                          <a:spcPts val="0"/>
                        </a:spcBef>
                        <a:spcAft>
                          <a:spcPts val="0"/>
                        </a:spcAft>
                      </a:pPr>
                      <a:r>
                        <a:rPr lang="ka-GE" sz="1200" b="0">
                          <a:effectLst/>
                        </a:rPr>
                        <a:t>შენიშვნა</a:t>
                      </a:r>
                      <a:endParaRPr lang="en-US" sz="1200" b="0">
                        <a:effectLst/>
                        <a:latin typeface="Calibri"/>
                        <a:ea typeface="Calibri"/>
                        <a:cs typeface="Times New Roman"/>
                      </a:endParaRPr>
                    </a:p>
                  </a:txBody>
                  <a:tcPr marL="68580" marR="68580" marT="0" marB="0" anchor="ctr"/>
                </a:tc>
              </a:tr>
              <a:tr h="190500">
                <a:tc>
                  <a:txBody>
                    <a:bodyPr/>
                    <a:lstStyle/>
                    <a:p>
                      <a:pPr marL="0" marR="0">
                        <a:lnSpc>
                          <a:spcPct val="115000"/>
                        </a:lnSpc>
                        <a:spcBef>
                          <a:spcPts val="0"/>
                        </a:spcBef>
                        <a:spcAft>
                          <a:spcPts val="0"/>
                        </a:spcAft>
                      </a:pPr>
                      <a:endParaRPr lang="ka-GE" sz="1400" smtClean="0">
                        <a:effectLst/>
                        <a:latin typeface="Calibri"/>
                        <a:ea typeface="Calibri"/>
                        <a:cs typeface="Times New Roman"/>
                      </a:endParaRPr>
                    </a:p>
                    <a:p>
                      <a:pPr marL="0" marR="0">
                        <a:lnSpc>
                          <a:spcPct val="115000"/>
                        </a:lnSpc>
                        <a:spcBef>
                          <a:spcPts val="0"/>
                        </a:spcBef>
                        <a:spcAft>
                          <a:spcPts val="0"/>
                        </a:spcAft>
                      </a:pPr>
                      <a:endParaRPr lang="ka-GE" sz="1400" smtClean="0">
                        <a:effectLst/>
                        <a:latin typeface="Calibri"/>
                        <a:ea typeface="Calibri"/>
                        <a:cs typeface="Times New Roman"/>
                      </a:endParaRPr>
                    </a:p>
                    <a:p>
                      <a:pPr marL="0" marR="0">
                        <a:lnSpc>
                          <a:spcPct val="115000"/>
                        </a:lnSpc>
                        <a:spcBef>
                          <a:spcPts val="0"/>
                        </a:spcBef>
                        <a:spcAft>
                          <a:spcPts val="0"/>
                        </a:spcAft>
                      </a:pPr>
                      <a:r>
                        <a:rPr lang="ka-GE" sz="1400" smtClean="0">
                          <a:effectLst/>
                          <a:latin typeface="Calibri"/>
                          <a:ea typeface="Calibri"/>
                          <a:cs typeface="Times New Roman"/>
                        </a:rPr>
                        <a:t>1</a:t>
                      </a:r>
                      <a:endParaRPr lang="en-US" sz="1400">
                        <a:effectLst/>
                        <a:latin typeface="Calibri"/>
                        <a:ea typeface="Calibri"/>
                        <a:cs typeface="Times New Roman"/>
                      </a:endParaRPr>
                    </a:p>
                  </a:txBody>
                  <a:tcPr marL="68580" marR="68580" marT="0" marB="0"/>
                </a:tc>
                <a:tc>
                  <a:txBody>
                    <a:bodyPr/>
                    <a:lstStyle/>
                    <a:p>
                      <a:pPr marL="0" marR="0">
                        <a:lnSpc>
                          <a:spcPct val="115000"/>
                        </a:lnSpc>
                        <a:spcBef>
                          <a:spcPts val="0"/>
                        </a:spcBef>
                        <a:spcAft>
                          <a:spcPts val="0"/>
                        </a:spcAft>
                      </a:pPr>
                      <a:endParaRPr lang="ka-GE" sz="1400" b="0" smtClean="0">
                        <a:effectLst/>
                      </a:endParaRPr>
                    </a:p>
                    <a:p>
                      <a:pPr marL="0" marR="0">
                        <a:lnSpc>
                          <a:spcPct val="115000"/>
                        </a:lnSpc>
                        <a:spcBef>
                          <a:spcPts val="0"/>
                        </a:spcBef>
                        <a:spcAft>
                          <a:spcPts val="0"/>
                        </a:spcAft>
                      </a:pPr>
                      <a:endParaRPr lang="ka-GE" sz="1400" b="0" smtClean="0">
                        <a:effectLst/>
                      </a:endParaRPr>
                    </a:p>
                    <a:p>
                      <a:pPr marL="0" marR="0">
                        <a:lnSpc>
                          <a:spcPct val="115000"/>
                        </a:lnSpc>
                        <a:spcBef>
                          <a:spcPts val="0"/>
                        </a:spcBef>
                        <a:spcAft>
                          <a:spcPts val="0"/>
                        </a:spcAft>
                      </a:pPr>
                      <a:r>
                        <a:rPr lang="en-US" sz="1400" b="0" smtClean="0">
                          <a:effectLst/>
                        </a:rPr>
                        <a:t>შპს ნიუ</a:t>
                      </a:r>
                      <a:r>
                        <a:rPr lang="ka-GE" sz="1400" b="0" smtClean="0">
                          <a:effectLst/>
                        </a:rPr>
                        <a:t>-</a:t>
                      </a:r>
                      <a:r>
                        <a:rPr lang="en-US" sz="1400" b="0" smtClean="0">
                          <a:effectLst/>
                        </a:rPr>
                        <a:t>ჯორჯია 555</a:t>
                      </a:r>
                      <a:endParaRPr lang="ka-GE" sz="1400" b="0" smtClean="0">
                        <a:effectLst/>
                      </a:endParaRPr>
                    </a:p>
                    <a:p>
                      <a:pPr marL="0" marR="0">
                        <a:lnSpc>
                          <a:spcPct val="115000"/>
                        </a:lnSpc>
                        <a:spcBef>
                          <a:spcPts val="0"/>
                        </a:spcBef>
                        <a:spcAft>
                          <a:spcPts val="0"/>
                        </a:spcAft>
                      </a:pPr>
                      <a:endParaRPr lang="ka-GE" sz="1400" b="0" smtClean="0">
                        <a:effectLst/>
                        <a:latin typeface="Calibri"/>
                        <a:ea typeface="Calibri"/>
                        <a:cs typeface="Times New Roman"/>
                      </a:endParaRPr>
                    </a:p>
                    <a:p>
                      <a:pPr marL="0" marR="0">
                        <a:lnSpc>
                          <a:spcPct val="115000"/>
                        </a:lnSpc>
                        <a:spcBef>
                          <a:spcPts val="0"/>
                        </a:spcBef>
                        <a:spcAft>
                          <a:spcPts val="0"/>
                        </a:spcAft>
                      </a:pPr>
                      <a:endParaRPr lang="en-US" sz="1400" b="0">
                        <a:effectLst/>
                        <a:latin typeface="Calibri"/>
                        <a:ea typeface="Calibri"/>
                        <a:cs typeface="Times New Roman"/>
                      </a:endParaRPr>
                    </a:p>
                  </a:txBody>
                  <a:tcPr marL="68580" marR="68580" marT="0" marB="0" anchor="ctr"/>
                </a:tc>
                <a:tc>
                  <a:txBody>
                    <a:bodyPr/>
                    <a:lstStyle/>
                    <a:p>
                      <a:pPr marL="0" marR="0" algn="ctr">
                        <a:lnSpc>
                          <a:spcPct val="115000"/>
                        </a:lnSpc>
                        <a:spcBef>
                          <a:spcPts val="0"/>
                        </a:spcBef>
                        <a:spcAft>
                          <a:spcPts val="0"/>
                        </a:spcAft>
                      </a:pPr>
                      <a:r>
                        <a:rPr lang="en-US" sz="1400" b="0">
                          <a:effectLst/>
                        </a:rPr>
                        <a:t>62.5</a:t>
                      </a:r>
                      <a:endParaRPr lang="en-US" sz="1400" b="0">
                        <a:effectLst/>
                        <a:latin typeface="Calibri"/>
                        <a:ea typeface="Calibri"/>
                        <a:cs typeface="Times New Roman"/>
                      </a:endParaRPr>
                    </a:p>
                  </a:txBody>
                  <a:tcPr marL="68580" marR="68580" marT="0" marB="0" anchor="ctr"/>
                </a:tc>
                <a:tc>
                  <a:txBody>
                    <a:bodyPr/>
                    <a:lstStyle/>
                    <a:p>
                      <a:pPr marL="0" marR="0" algn="r">
                        <a:lnSpc>
                          <a:spcPct val="115000"/>
                        </a:lnSpc>
                        <a:spcBef>
                          <a:spcPts val="0"/>
                        </a:spcBef>
                        <a:spcAft>
                          <a:spcPts val="0"/>
                        </a:spcAft>
                      </a:pPr>
                      <a:r>
                        <a:rPr lang="en-US" sz="1400" b="0">
                          <a:effectLst/>
                        </a:rPr>
                        <a:t>62.5</a:t>
                      </a:r>
                      <a:endParaRPr lang="en-US" sz="1400" b="0">
                        <a:effectLst/>
                        <a:latin typeface="Calibri"/>
                        <a:ea typeface="Calibri"/>
                        <a:cs typeface="Times New Roman"/>
                      </a:endParaRPr>
                    </a:p>
                  </a:txBody>
                  <a:tcPr marL="68580" marR="68580" marT="0" marB="0" anchor="ctr"/>
                </a:tc>
                <a:tc>
                  <a:txBody>
                    <a:bodyPr/>
                    <a:lstStyle/>
                    <a:p>
                      <a:pPr marL="0" marR="0" algn="r">
                        <a:lnSpc>
                          <a:spcPct val="115000"/>
                        </a:lnSpc>
                        <a:spcBef>
                          <a:spcPts val="0"/>
                        </a:spcBef>
                        <a:spcAft>
                          <a:spcPts val="0"/>
                        </a:spcAft>
                      </a:pPr>
                      <a:r>
                        <a:rPr lang="en-US" sz="1400" b="0">
                          <a:effectLst/>
                        </a:rPr>
                        <a:t>3.125</a:t>
                      </a:r>
                      <a:endParaRPr lang="en-US" sz="1400" b="0">
                        <a:effectLst/>
                        <a:latin typeface="Calibri"/>
                        <a:ea typeface="Calibri"/>
                        <a:cs typeface="Times New Roman"/>
                      </a:endParaRPr>
                    </a:p>
                  </a:txBody>
                  <a:tcPr marL="68580" marR="68580" marT="0" marB="0" anchor="ctr"/>
                </a:tc>
                <a:tc>
                  <a:txBody>
                    <a:bodyPr/>
                    <a:lstStyle/>
                    <a:p>
                      <a:pPr marL="0" marR="0" algn="ctr">
                        <a:lnSpc>
                          <a:spcPct val="115000"/>
                        </a:lnSpc>
                        <a:spcBef>
                          <a:spcPts val="0"/>
                        </a:spcBef>
                        <a:spcAft>
                          <a:spcPts val="0"/>
                        </a:spcAft>
                      </a:pPr>
                      <a:r>
                        <a:rPr lang="en-US" sz="1400" b="0">
                          <a:effectLst/>
                        </a:rPr>
                        <a:t>62</a:t>
                      </a:r>
                      <a:endParaRPr lang="en-US" sz="1400" b="0">
                        <a:effectLst/>
                        <a:latin typeface="Calibri"/>
                        <a:ea typeface="Calibri"/>
                        <a:cs typeface="Times New Roman"/>
                      </a:endParaRPr>
                    </a:p>
                  </a:txBody>
                  <a:tcPr marL="68580" marR="68580" marT="0" marB="0" anchor="ctr"/>
                </a:tc>
                <a:tc>
                  <a:txBody>
                    <a:bodyPr/>
                    <a:lstStyle/>
                    <a:p>
                      <a:pPr marL="0" marR="0" algn="ctr">
                        <a:lnSpc>
                          <a:spcPct val="115000"/>
                        </a:lnSpc>
                        <a:spcBef>
                          <a:spcPts val="0"/>
                        </a:spcBef>
                        <a:spcAft>
                          <a:spcPts val="0"/>
                        </a:spcAft>
                      </a:pPr>
                      <a:r>
                        <a:rPr lang="ka-GE" sz="1400" b="0" dirty="0">
                          <a:effectLst/>
                        </a:rPr>
                        <a:t> </a:t>
                      </a:r>
                      <a:endParaRPr lang="en-US" sz="1400" b="0" dirty="0">
                        <a:effectLst/>
                        <a:latin typeface="Calibri"/>
                        <a:ea typeface="Calibri"/>
                        <a:cs typeface="Times New Roman"/>
                      </a:endParaRPr>
                    </a:p>
                  </a:txBody>
                  <a:tcPr marL="68580" marR="68580" marT="0" marB="0" anchor="ctr"/>
                </a:tc>
              </a:tr>
            </a:tbl>
          </a:graphicData>
        </a:graphic>
      </p:graphicFrame>
      <p:sp>
        <p:nvSpPr>
          <p:cNvPr id="5" name="Rectangle 1"/>
          <p:cNvSpPr>
            <a:spLocks noChangeArrowheads="1"/>
          </p:cNvSpPr>
          <p:nvPr/>
        </p:nvSpPr>
        <p:spPr bwMode="auto">
          <a:xfrm>
            <a:off x="1752976" y="3065785"/>
            <a:ext cx="6463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lvl1pPr indent="457200" fontAlgn="base">
              <a:spcBef>
                <a:spcPct val="0"/>
              </a:spcBef>
              <a:spcAft>
                <a:spcPct val="0"/>
              </a:spcAft>
              <a:defRPr>
                <a:solidFill>
                  <a:schemeClr val="tx1"/>
                </a:solidFill>
                <a:latin typeface="Arial" pitchFamily="34" charset="0"/>
                <a:cs typeface="Arial" pitchFamily="34" charset="0"/>
              </a:defRPr>
            </a:lvl1pPr>
            <a:lvl2pPr fontAlgn="base">
              <a:spcBef>
                <a:spcPct val="0"/>
              </a:spcBef>
              <a:spcAft>
                <a:spcPct val="0"/>
              </a:spcAft>
              <a:defRPr>
                <a:solidFill>
                  <a:schemeClr val="tx1"/>
                </a:solidFill>
                <a:latin typeface="Arial" pitchFamily="34" charset="0"/>
                <a:cs typeface="Arial" pitchFamily="34" charset="0"/>
              </a:defRPr>
            </a:lvl2pPr>
            <a:lvl3pPr fontAlgn="base">
              <a:spcBef>
                <a:spcPct val="0"/>
              </a:spcBef>
              <a:spcAft>
                <a:spcPct val="0"/>
              </a:spcAft>
              <a:defRPr>
                <a:solidFill>
                  <a:schemeClr val="tx1"/>
                </a:solidFill>
                <a:latin typeface="Arial" pitchFamily="34" charset="0"/>
                <a:cs typeface="Arial" pitchFamily="34" charset="0"/>
              </a:defRPr>
            </a:lvl3pPr>
            <a:lvl4pPr fontAlgn="base">
              <a:spcBef>
                <a:spcPct val="0"/>
              </a:spcBef>
              <a:spcAft>
                <a:spcPct val="0"/>
              </a:spcAft>
              <a:defRPr>
                <a:solidFill>
                  <a:schemeClr val="tx1"/>
                </a:solidFill>
                <a:latin typeface="Arial" pitchFamily="34" charset="0"/>
                <a:cs typeface="Arial" pitchFamily="34" charset="0"/>
              </a:defRPr>
            </a:lvl4pPr>
            <a:lvl5pPr fontAlgn="base">
              <a:spcBef>
                <a:spcPct val="0"/>
              </a:spcBef>
              <a:spcAft>
                <a:spcPct val="0"/>
              </a:spcAft>
              <a:defRPr>
                <a:solidFill>
                  <a:schemeClr val="tx1"/>
                </a:solidFill>
                <a:latin typeface="Arial" pitchFamily="34" charset="0"/>
                <a:cs typeface="Arial" pitchFamily="34" charset="0"/>
              </a:defRPr>
            </a:lvl5pPr>
            <a:lvl6pPr fontAlgn="base">
              <a:spcBef>
                <a:spcPct val="0"/>
              </a:spcBef>
              <a:spcAft>
                <a:spcPct val="0"/>
              </a:spcAft>
              <a:defRPr>
                <a:solidFill>
                  <a:schemeClr val="tx1"/>
                </a:solidFill>
                <a:latin typeface="Arial" pitchFamily="34" charset="0"/>
                <a:cs typeface="Arial" pitchFamily="34" charset="0"/>
              </a:defRPr>
            </a:lvl6pPr>
            <a:lvl7pPr fontAlgn="base">
              <a:spcBef>
                <a:spcPct val="0"/>
              </a:spcBef>
              <a:spcAft>
                <a:spcPct val="0"/>
              </a:spcAft>
              <a:defRPr>
                <a:solidFill>
                  <a:schemeClr val="tx1"/>
                </a:solidFill>
                <a:latin typeface="Arial" pitchFamily="34" charset="0"/>
                <a:cs typeface="Arial" pitchFamily="34" charset="0"/>
              </a:defRPr>
            </a:lvl7pPr>
            <a:lvl8pPr fontAlgn="base">
              <a:spcBef>
                <a:spcPct val="0"/>
              </a:spcBef>
              <a:spcAft>
                <a:spcPct val="0"/>
              </a:spcAft>
              <a:defRPr>
                <a:solidFill>
                  <a:schemeClr val="tx1"/>
                </a:solidFill>
                <a:latin typeface="Arial" pitchFamily="34" charset="0"/>
                <a:cs typeface="Arial" pitchFamily="34" charset="0"/>
              </a:defRPr>
            </a:lvl8pPr>
            <a:lvl9pPr fontAlgn="base">
              <a:spcBef>
                <a:spcPct val="0"/>
              </a:spcBef>
              <a:spcAft>
                <a:spcPct val="0"/>
              </a:spcAft>
              <a:defRPr>
                <a:solidFill>
                  <a:schemeClr val="tx1"/>
                </a:solidFill>
                <a:latin typeface="Arial" pitchFamily="34" charset="0"/>
                <a:cs typeface="Arial" pitchFamily="34" charset="0"/>
              </a:defRPr>
            </a:lvl9pPr>
          </a:lstStyle>
          <a:p>
            <a:pPr marL="0" marR="0" lvl="0" indent="457200" algn="l" defTabSz="914400" rtl="0" eaLnBrk="1" fontAlgn="base" latinLnBrk="0" hangingPunct="1">
              <a:lnSpc>
                <a:spcPct val="100000"/>
              </a:lnSpc>
              <a:spcBef>
                <a:spcPct val="0"/>
              </a:spcBef>
              <a:spcAft>
                <a:spcPct val="0"/>
              </a:spcAft>
              <a:buClrTx/>
              <a:buSzTx/>
              <a:buFontTx/>
              <a:buNone/>
              <a:tabLst/>
            </a:pPr>
            <a:endParaRPr kumimoji="0" lang="en-US" altLang="en-US" b="0" i="0" u="none" strike="noStrike" cap="none" normalizeH="0" baseline="0" smtClean="0">
              <a:ln>
                <a:noFill/>
              </a:ln>
              <a:solidFill>
                <a:schemeClr val="tx1"/>
              </a:solidFill>
              <a:effectLst/>
              <a:latin typeface="Arial" pitchFamily="34" charset="0"/>
              <a:cs typeface="Arial" pitchFamily="34" charset="0"/>
            </a:endParaRPr>
          </a:p>
        </p:txBody>
      </p:sp>
    </p:spTree>
    <p:extLst>
      <p:ext uri="{BB962C8B-B14F-4D97-AF65-F5344CB8AC3E}">
        <p14:creationId xmlns:p14="http://schemas.microsoft.com/office/powerpoint/2010/main" val="3251687332"/>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6200"/>
            <a:ext cx="8229600" cy="715962"/>
          </a:xfrm>
        </p:spPr>
        <p:txBody>
          <a:bodyPr>
            <a:normAutofit/>
          </a:bodyPr>
          <a:lstStyle/>
          <a:p>
            <a:pPr algn="ctr"/>
            <a:r>
              <a:rPr lang="ka-GE" sz="3200" b="1">
                <a:solidFill>
                  <a:schemeClr val="accent1">
                    <a:lumMod val="75000"/>
                  </a:schemeClr>
                </a:solidFill>
                <a:effectLst/>
              </a:rPr>
              <a:t>ტროპიკამიდი</a:t>
            </a:r>
            <a:endParaRPr lang="en-US" sz="3200" b="1">
              <a:solidFill>
                <a:schemeClr val="accent1">
                  <a:lumMod val="75000"/>
                </a:schemeClr>
              </a:solidFill>
              <a:effectLst/>
            </a:endParaRPr>
          </a:p>
        </p:txBody>
      </p:sp>
      <p:graphicFrame>
        <p:nvGraphicFramePr>
          <p:cNvPr id="5" name="Content Placeholder 4"/>
          <p:cNvGraphicFramePr>
            <a:graphicFrameLocks noGrp="1"/>
          </p:cNvGraphicFramePr>
          <p:nvPr>
            <p:ph sz="half" idx="1"/>
            <p:extLst>
              <p:ext uri="{D42A27DB-BD31-4B8C-83A1-F6EECF244321}">
                <p14:modId xmlns:p14="http://schemas.microsoft.com/office/powerpoint/2010/main" val="621352440"/>
              </p:ext>
            </p:extLst>
          </p:nvPr>
        </p:nvGraphicFramePr>
        <p:xfrm>
          <a:off x="457200" y="685800"/>
          <a:ext cx="4038600" cy="3886200"/>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6" name="Content Placeholder 5"/>
          <p:cNvGraphicFramePr>
            <a:graphicFrameLocks noGrp="1"/>
          </p:cNvGraphicFramePr>
          <p:nvPr>
            <p:ph sz="half" idx="2"/>
            <p:extLst>
              <p:ext uri="{D42A27DB-BD31-4B8C-83A1-F6EECF244321}">
                <p14:modId xmlns:p14="http://schemas.microsoft.com/office/powerpoint/2010/main" val="2198247949"/>
              </p:ext>
            </p:extLst>
          </p:nvPr>
        </p:nvGraphicFramePr>
        <p:xfrm>
          <a:off x="4973929" y="685800"/>
          <a:ext cx="4038600" cy="3886200"/>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7" name="Table 6"/>
          <p:cNvGraphicFramePr>
            <a:graphicFrameLocks noGrp="1"/>
          </p:cNvGraphicFramePr>
          <p:nvPr>
            <p:extLst>
              <p:ext uri="{D42A27DB-BD31-4B8C-83A1-F6EECF244321}">
                <p14:modId xmlns:p14="http://schemas.microsoft.com/office/powerpoint/2010/main" val="2551245370"/>
              </p:ext>
            </p:extLst>
          </p:nvPr>
        </p:nvGraphicFramePr>
        <p:xfrm>
          <a:off x="228600" y="4572000"/>
          <a:ext cx="8784770" cy="2133600"/>
        </p:xfrm>
        <a:graphic>
          <a:graphicData uri="http://schemas.openxmlformats.org/drawingml/2006/table">
            <a:tbl>
              <a:tblPr firstRow="1" bandRow="1">
                <a:tableStyleId>{3B4B98B0-60AC-42C2-AFA5-B58CD77FA1E5}</a:tableStyleId>
              </a:tblPr>
              <a:tblGrid>
                <a:gridCol w="2460170"/>
                <a:gridCol w="1600200"/>
                <a:gridCol w="1752600"/>
                <a:gridCol w="1502231"/>
                <a:gridCol w="1469569"/>
              </a:tblGrid>
              <a:tr h="167640">
                <a:tc>
                  <a:txBody>
                    <a:bodyPr/>
                    <a:lstStyle/>
                    <a:p>
                      <a:endParaRPr lang="en-US" sz="1200" b="0"/>
                    </a:p>
                  </a:txBody>
                  <a:tcPr/>
                </a:tc>
                <a:tc>
                  <a:txBody>
                    <a:bodyPr/>
                    <a:lstStyle/>
                    <a:p>
                      <a:pPr algn="ctr"/>
                      <a:r>
                        <a:rPr lang="ka-GE" sz="1400" b="0" smtClean="0"/>
                        <a:t>2014</a:t>
                      </a:r>
                      <a:endParaRPr lang="en-US" sz="1400" b="0"/>
                    </a:p>
                  </a:txBody>
                  <a:tcPr/>
                </a:tc>
                <a:tc>
                  <a:txBody>
                    <a:bodyPr/>
                    <a:lstStyle/>
                    <a:p>
                      <a:pPr algn="ctr"/>
                      <a:r>
                        <a:rPr lang="ka-GE" sz="1400" b="0" smtClean="0"/>
                        <a:t>2015</a:t>
                      </a:r>
                      <a:endParaRPr lang="en-US" sz="1400" b="0"/>
                    </a:p>
                  </a:txBody>
                  <a:tcPr/>
                </a:tc>
                <a:tc>
                  <a:txBody>
                    <a:bodyPr/>
                    <a:lstStyle/>
                    <a:p>
                      <a:pPr algn="ctr"/>
                      <a:r>
                        <a:rPr lang="ka-GE" sz="1400" b="0" smtClean="0"/>
                        <a:t>2016</a:t>
                      </a:r>
                      <a:endParaRPr lang="en-US" sz="1400" b="0"/>
                    </a:p>
                  </a:txBody>
                  <a:tcPr/>
                </a:tc>
                <a:tc>
                  <a:txBody>
                    <a:bodyPr/>
                    <a:lstStyle/>
                    <a:p>
                      <a:pPr algn="ctr"/>
                      <a:r>
                        <a:rPr lang="ka-GE" sz="1400" b="0" smtClean="0"/>
                        <a:t>2017</a:t>
                      </a:r>
                      <a:endParaRPr lang="en-US" sz="1400" b="0"/>
                    </a:p>
                  </a:txBody>
                  <a:tcPr/>
                </a:tc>
              </a:tr>
              <a:tr h="242389">
                <a:tc>
                  <a:txBody>
                    <a:bodyPr/>
                    <a:lstStyle/>
                    <a:p>
                      <a:r>
                        <a:rPr lang="ka-GE" sz="1300" b="0" smtClean="0"/>
                        <a:t>შიდა კვოტა</a:t>
                      </a:r>
                      <a:endParaRPr lang="en-US" sz="1300" b="0" dirty="0"/>
                    </a:p>
                  </a:txBody>
                  <a:tcPr/>
                </a:tc>
                <a:tc>
                  <a:txBody>
                    <a:bodyPr/>
                    <a:lstStyle/>
                    <a:p>
                      <a:pPr algn="ctr"/>
                      <a:r>
                        <a:rPr lang="en-US" sz="1400" b="0" smtClean="0"/>
                        <a:t>0</a:t>
                      </a:r>
                      <a:endParaRPr lang="en-US" sz="1400" b="0"/>
                    </a:p>
                  </a:txBody>
                  <a:tcPr/>
                </a:tc>
                <a:tc>
                  <a:txBody>
                    <a:bodyPr/>
                    <a:lstStyle/>
                    <a:p>
                      <a:pPr algn="ctr"/>
                      <a:r>
                        <a:rPr lang="en-US" sz="1400" b="0" smtClean="0"/>
                        <a:t>0</a:t>
                      </a:r>
                      <a:endParaRPr lang="en-US" sz="1400" b="0"/>
                    </a:p>
                  </a:txBody>
                  <a:tcPr/>
                </a:tc>
                <a:tc>
                  <a:txBody>
                    <a:bodyPr/>
                    <a:lstStyle/>
                    <a:p>
                      <a:pPr algn="ctr"/>
                      <a:r>
                        <a:rPr lang="en-US" sz="1400" b="0" smtClean="0"/>
                        <a:t>0</a:t>
                      </a:r>
                      <a:endParaRPr lang="en-US" sz="1400" b="0"/>
                    </a:p>
                  </a:txBody>
                  <a:tcPr/>
                </a:tc>
                <a:tc>
                  <a:txBody>
                    <a:bodyPr/>
                    <a:lstStyle/>
                    <a:p>
                      <a:pPr algn="ctr"/>
                      <a:r>
                        <a:rPr lang="en-US" sz="1400" b="0" smtClean="0"/>
                        <a:t>300</a:t>
                      </a:r>
                      <a:endParaRPr lang="en-US" sz="1400" b="0"/>
                    </a:p>
                  </a:txBody>
                  <a:tcPr/>
                </a:tc>
              </a:tr>
              <a:tr h="242389">
                <a:tc>
                  <a:txBody>
                    <a:bodyPr/>
                    <a:lstStyle/>
                    <a:p>
                      <a:r>
                        <a:rPr lang="ka-GE" sz="1300" b="0" smtClean="0"/>
                        <a:t>გამოცხადებული  იმპორტი</a:t>
                      </a:r>
                      <a:endParaRPr lang="en-US" sz="1300" b="0" dirty="0"/>
                    </a:p>
                  </a:txBody>
                  <a:tcPr/>
                </a:tc>
                <a:tc>
                  <a:txBody>
                    <a:bodyPr/>
                    <a:lstStyle/>
                    <a:p>
                      <a:pPr algn="ctr"/>
                      <a:r>
                        <a:rPr lang="en-US" sz="1400" b="0" smtClean="0"/>
                        <a:t>0</a:t>
                      </a:r>
                      <a:endParaRPr lang="en-US" sz="1400" b="0"/>
                    </a:p>
                  </a:txBody>
                  <a:tcPr/>
                </a:tc>
                <a:tc>
                  <a:txBody>
                    <a:bodyPr/>
                    <a:lstStyle/>
                    <a:p>
                      <a:pPr algn="ctr"/>
                      <a:r>
                        <a:rPr lang="en-US" sz="1400" b="0" smtClean="0"/>
                        <a:t>0</a:t>
                      </a:r>
                      <a:endParaRPr lang="en-US" sz="1400" b="0"/>
                    </a:p>
                  </a:txBody>
                  <a:tcPr/>
                </a:tc>
                <a:tc>
                  <a:txBody>
                    <a:bodyPr/>
                    <a:lstStyle/>
                    <a:p>
                      <a:pPr algn="ctr"/>
                      <a:r>
                        <a:rPr lang="en-US" sz="1400" b="0" smtClean="0"/>
                        <a:t>0</a:t>
                      </a:r>
                      <a:endParaRPr lang="en-US" sz="1400" b="0"/>
                    </a:p>
                  </a:txBody>
                  <a:tcPr/>
                </a:tc>
                <a:tc>
                  <a:txBody>
                    <a:bodyPr/>
                    <a:lstStyle/>
                    <a:p>
                      <a:pPr algn="ctr"/>
                      <a:r>
                        <a:rPr lang="en-US" sz="1400" b="0" smtClean="0"/>
                        <a:t>62.5</a:t>
                      </a:r>
                      <a:endParaRPr lang="en-US" sz="1400" b="0"/>
                    </a:p>
                  </a:txBody>
                  <a:tcPr/>
                </a:tc>
              </a:tr>
              <a:tr h="242389">
                <a:tc>
                  <a:txBody>
                    <a:bodyPr/>
                    <a:lstStyle/>
                    <a:p>
                      <a:r>
                        <a:rPr lang="ka-GE" sz="1400" b="0" smtClean="0"/>
                        <a:t>ნაშთი წლის დასაწყისში</a:t>
                      </a:r>
                      <a:endParaRPr lang="en-US" sz="1400" b="0"/>
                    </a:p>
                  </a:txBody>
                  <a:tcPr/>
                </a:tc>
                <a:tc>
                  <a:txBody>
                    <a:bodyPr/>
                    <a:lstStyle/>
                    <a:p>
                      <a:pPr algn="ctr"/>
                      <a:r>
                        <a:rPr lang="en-US" sz="1400" b="0" smtClean="0"/>
                        <a:t>3487.6</a:t>
                      </a:r>
                      <a:endParaRPr lang="en-US" sz="1400" b="0"/>
                    </a:p>
                  </a:txBody>
                  <a:tcPr/>
                </a:tc>
                <a:tc>
                  <a:txBody>
                    <a:bodyPr/>
                    <a:lstStyle/>
                    <a:p>
                      <a:pPr algn="ctr"/>
                      <a:r>
                        <a:rPr lang="en-US" sz="1400" b="0" smtClean="0"/>
                        <a:t>2039.2</a:t>
                      </a:r>
                      <a:endParaRPr lang="en-US" sz="1400" b="0"/>
                    </a:p>
                  </a:txBody>
                  <a:tcPr/>
                </a:tc>
                <a:tc>
                  <a:txBody>
                    <a:bodyPr/>
                    <a:lstStyle/>
                    <a:p>
                      <a:pPr algn="ctr"/>
                      <a:r>
                        <a:rPr lang="en-US" sz="1400" b="0" smtClean="0"/>
                        <a:t>243.5</a:t>
                      </a:r>
                      <a:endParaRPr lang="en-US" sz="1400" b="0"/>
                    </a:p>
                  </a:txBody>
                  <a:tcPr/>
                </a:tc>
                <a:tc>
                  <a:txBody>
                    <a:bodyPr/>
                    <a:lstStyle/>
                    <a:p>
                      <a:pPr algn="ctr"/>
                      <a:r>
                        <a:rPr lang="en-US" sz="1400" b="0" smtClean="0"/>
                        <a:t>267.5</a:t>
                      </a:r>
                      <a:endParaRPr lang="en-US" sz="1400" b="0"/>
                    </a:p>
                  </a:txBody>
                  <a:tcPr/>
                </a:tc>
              </a:tr>
              <a:tr h="242389">
                <a:tc>
                  <a:txBody>
                    <a:bodyPr/>
                    <a:lstStyle/>
                    <a:p>
                      <a:r>
                        <a:rPr lang="ka-GE" sz="1400" b="0" smtClean="0"/>
                        <a:t>იმპორტი</a:t>
                      </a:r>
                      <a:endParaRPr lang="en-US" sz="1400" b="0"/>
                    </a:p>
                  </a:txBody>
                  <a:tcPr/>
                </a:tc>
                <a:tc>
                  <a:txBody>
                    <a:bodyPr/>
                    <a:lstStyle/>
                    <a:p>
                      <a:pPr algn="ctr"/>
                      <a:r>
                        <a:rPr lang="en-US" sz="1400" b="0" smtClean="0"/>
                        <a:t>5260.0</a:t>
                      </a:r>
                      <a:endParaRPr lang="en-US" sz="1400" b="0"/>
                    </a:p>
                  </a:txBody>
                  <a:tcPr/>
                </a:tc>
                <a:tc>
                  <a:txBody>
                    <a:bodyPr/>
                    <a:lstStyle/>
                    <a:p>
                      <a:pPr algn="ctr"/>
                      <a:r>
                        <a:rPr lang="en-US" sz="1400" b="0" smtClean="0"/>
                        <a:t>426.0</a:t>
                      </a:r>
                      <a:endParaRPr lang="en-US" sz="1400" b="0"/>
                    </a:p>
                  </a:txBody>
                  <a:tcPr/>
                </a:tc>
                <a:tc>
                  <a:txBody>
                    <a:bodyPr/>
                    <a:lstStyle/>
                    <a:p>
                      <a:pPr algn="ctr"/>
                      <a:r>
                        <a:rPr lang="en-US" sz="1400" b="0" smtClean="0"/>
                        <a:t>300.0</a:t>
                      </a:r>
                      <a:endParaRPr lang="en-US" sz="1400" b="0"/>
                    </a:p>
                  </a:txBody>
                  <a:tcPr/>
                </a:tc>
                <a:tc>
                  <a:txBody>
                    <a:bodyPr/>
                    <a:lstStyle/>
                    <a:p>
                      <a:pPr algn="ctr"/>
                      <a:r>
                        <a:rPr lang="en-US" sz="1400" b="0" smtClean="0"/>
                        <a:t>63.14</a:t>
                      </a:r>
                      <a:endParaRPr lang="en-US" sz="1400" b="0"/>
                    </a:p>
                  </a:txBody>
                  <a:tcPr/>
                </a:tc>
              </a:tr>
              <a:tr h="242389">
                <a:tc>
                  <a:txBody>
                    <a:bodyPr/>
                    <a:lstStyle/>
                    <a:p>
                      <a:r>
                        <a:rPr lang="ka-GE" sz="1400" b="0" smtClean="0"/>
                        <a:t>წლიური მოხმარება</a:t>
                      </a:r>
                      <a:endParaRPr lang="en-US" sz="1400" b="0"/>
                    </a:p>
                  </a:txBody>
                  <a:tcPr/>
                </a:tc>
                <a:tc>
                  <a:txBody>
                    <a:bodyPr/>
                    <a:lstStyle/>
                    <a:p>
                      <a:pPr algn="ctr"/>
                      <a:r>
                        <a:rPr lang="en-US" sz="1400" b="0" smtClean="0"/>
                        <a:t>6708.4</a:t>
                      </a:r>
                      <a:endParaRPr lang="en-US" sz="1400" b="0"/>
                    </a:p>
                  </a:txBody>
                  <a:tcPr/>
                </a:tc>
                <a:tc>
                  <a:txBody>
                    <a:bodyPr/>
                    <a:lstStyle/>
                    <a:p>
                      <a:pPr algn="ctr"/>
                      <a:r>
                        <a:rPr lang="en-US" sz="1400" b="0" smtClean="0"/>
                        <a:t>2221.8</a:t>
                      </a:r>
                      <a:endParaRPr lang="en-US" sz="1400" b="0"/>
                    </a:p>
                  </a:txBody>
                  <a:tcPr/>
                </a:tc>
                <a:tc>
                  <a:txBody>
                    <a:bodyPr/>
                    <a:lstStyle/>
                    <a:p>
                      <a:pPr algn="ctr"/>
                      <a:r>
                        <a:rPr lang="en-US" sz="1400" b="0" smtClean="0"/>
                        <a:t>276.0</a:t>
                      </a:r>
                      <a:endParaRPr lang="en-US" sz="1400" b="0"/>
                    </a:p>
                  </a:txBody>
                  <a:tcPr/>
                </a:tc>
                <a:tc>
                  <a:txBody>
                    <a:bodyPr/>
                    <a:lstStyle/>
                    <a:p>
                      <a:pPr algn="ctr"/>
                      <a:r>
                        <a:rPr lang="en-US" sz="1400" b="0" smtClean="0"/>
                        <a:t>251.64</a:t>
                      </a:r>
                      <a:endParaRPr lang="en-US" sz="1400" b="0"/>
                    </a:p>
                  </a:txBody>
                  <a:tcPr/>
                </a:tc>
              </a:tr>
              <a:tr h="242389">
                <a:tc>
                  <a:txBody>
                    <a:bodyPr/>
                    <a:lstStyle/>
                    <a:p>
                      <a:r>
                        <a:rPr lang="ka-GE" sz="1400" b="0" smtClean="0"/>
                        <a:t>ნაშთი წლის ბოლოს</a:t>
                      </a:r>
                      <a:endParaRPr lang="en-US" sz="1400" b="0"/>
                    </a:p>
                  </a:txBody>
                  <a:tcPr/>
                </a:tc>
                <a:tc>
                  <a:txBody>
                    <a:bodyPr/>
                    <a:lstStyle/>
                    <a:p>
                      <a:pPr algn="ctr"/>
                      <a:r>
                        <a:rPr lang="en-US" sz="1400" b="0" smtClean="0"/>
                        <a:t>2039.2</a:t>
                      </a:r>
                      <a:endParaRPr lang="en-US" sz="1400" b="0"/>
                    </a:p>
                  </a:txBody>
                  <a:tcPr/>
                </a:tc>
                <a:tc>
                  <a:txBody>
                    <a:bodyPr/>
                    <a:lstStyle/>
                    <a:p>
                      <a:pPr algn="ctr"/>
                      <a:r>
                        <a:rPr lang="en-US" sz="1400" b="0" smtClean="0"/>
                        <a:t>243.5</a:t>
                      </a:r>
                      <a:endParaRPr lang="en-US" sz="1400" b="0"/>
                    </a:p>
                  </a:txBody>
                  <a:tcPr/>
                </a:tc>
                <a:tc>
                  <a:txBody>
                    <a:bodyPr/>
                    <a:lstStyle/>
                    <a:p>
                      <a:pPr algn="ctr"/>
                      <a:r>
                        <a:rPr lang="en-US" sz="1400" b="0" smtClean="0"/>
                        <a:t>267.5</a:t>
                      </a:r>
                      <a:endParaRPr lang="en-US" sz="1400" b="0"/>
                    </a:p>
                  </a:txBody>
                  <a:tcPr/>
                </a:tc>
                <a:tc>
                  <a:txBody>
                    <a:bodyPr/>
                    <a:lstStyle/>
                    <a:p>
                      <a:pPr algn="ctr"/>
                      <a:r>
                        <a:rPr lang="en-US" sz="1400" b="0" smtClean="0"/>
                        <a:t>79.0</a:t>
                      </a:r>
                      <a:endParaRPr lang="en-US" sz="1400" b="0"/>
                    </a:p>
                  </a:txBody>
                  <a:tcPr/>
                </a:tc>
              </a:tr>
            </a:tbl>
          </a:graphicData>
        </a:graphic>
      </p:graphicFrame>
      <p:sp>
        <p:nvSpPr>
          <p:cNvPr id="18" name="Freeform 17"/>
          <p:cNvSpPr/>
          <p:nvPr/>
        </p:nvSpPr>
        <p:spPr>
          <a:xfrm>
            <a:off x="1600200" y="1703659"/>
            <a:ext cx="2275115" cy="2264229"/>
          </a:xfrm>
          <a:custGeom>
            <a:avLst/>
            <a:gdLst>
              <a:gd name="connsiteX0" fmla="*/ 0 w 2275115"/>
              <a:gd name="connsiteY0" fmla="*/ 0 h 2264229"/>
              <a:gd name="connsiteX1" fmla="*/ 838200 w 2275115"/>
              <a:gd name="connsiteY1" fmla="*/ 2057400 h 2264229"/>
              <a:gd name="connsiteX2" fmla="*/ 838200 w 2275115"/>
              <a:gd name="connsiteY2" fmla="*/ 2057400 h 2264229"/>
              <a:gd name="connsiteX3" fmla="*/ 1578429 w 2275115"/>
              <a:gd name="connsiteY3" fmla="*/ 2166258 h 2264229"/>
              <a:gd name="connsiteX4" fmla="*/ 2275115 w 2275115"/>
              <a:gd name="connsiteY4" fmla="*/ 2264229 h 2264229"/>
              <a:gd name="connsiteX5" fmla="*/ 2275115 w 2275115"/>
              <a:gd name="connsiteY5" fmla="*/ 2264229 h 22642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275115" h="2264229">
                <a:moveTo>
                  <a:pt x="0" y="0"/>
                </a:moveTo>
                <a:lnTo>
                  <a:pt x="838200" y="2057400"/>
                </a:lnTo>
                <a:lnTo>
                  <a:pt x="838200" y="2057400"/>
                </a:lnTo>
                <a:lnTo>
                  <a:pt x="1578429" y="2166258"/>
                </a:lnTo>
                <a:lnTo>
                  <a:pt x="2275115" y="2264229"/>
                </a:lnTo>
                <a:lnTo>
                  <a:pt x="2275115" y="2264229"/>
                </a:lnTo>
              </a:path>
            </a:pathLst>
          </a:custGeom>
          <a:noFill/>
          <a:ln w="57150">
            <a:solidFill>
              <a:srgbClr val="FF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0000"/>
              </a:solidFill>
            </a:endParaRPr>
          </a:p>
        </p:txBody>
      </p:sp>
      <p:sp>
        <p:nvSpPr>
          <p:cNvPr id="20" name="Freeform 19"/>
          <p:cNvSpPr/>
          <p:nvPr/>
        </p:nvSpPr>
        <p:spPr>
          <a:xfrm>
            <a:off x="6019800" y="1480011"/>
            <a:ext cx="2405743" cy="2493225"/>
          </a:xfrm>
          <a:custGeom>
            <a:avLst/>
            <a:gdLst>
              <a:gd name="connsiteX0" fmla="*/ 0 w 2405743"/>
              <a:gd name="connsiteY0" fmla="*/ 0 h 2493225"/>
              <a:gd name="connsiteX1" fmla="*/ 827314 w 2405743"/>
              <a:gd name="connsiteY1" fmla="*/ 1741714 h 2493225"/>
              <a:gd name="connsiteX2" fmla="*/ 1643743 w 2405743"/>
              <a:gd name="connsiteY2" fmla="*/ 2416628 h 2493225"/>
              <a:gd name="connsiteX3" fmla="*/ 2405743 w 2405743"/>
              <a:gd name="connsiteY3" fmla="*/ 2449285 h 2493225"/>
            </a:gdLst>
            <a:ahLst/>
            <a:cxnLst>
              <a:cxn ang="0">
                <a:pos x="connsiteX0" y="connsiteY0"/>
              </a:cxn>
              <a:cxn ang="0">
                <a:pos x="connsiteX1" y="connsiteY1"/>
              </a:cxn>
              <a:cxn ang="0">
                <a:pos x="connsiteX2" y="connsiteY2"/>
              </a:cxn>
              <a:cxn ang="0">
                <a:pos x="connsiteX3" y="connsiteY3"/>
              </a:cxn>
            </a:cxnLst>
            <a:rect l="l" t="t" r="r" b="b"/>
            <a:pathLst>
              <a:path w="2405743" h="2493225">
                <a:moveTo>
                  <a:pt x="0" y="0"/>
                </a:moveTo>
                <a:cubicBezTo>
                  <a:pt x="276678" y="669471"/>
                  <a:pt x="553357" y="1338943"/>
                  <a:pt x="827314" y="1741714"/>
                </a:cubicBezTo>
                <a:cubicBezTo>
                  <a:pt x="1101271" y="2144485"/>
                  <a:pt x="1380672" y="2298700"/>
                  <a:pt x="1643743" y="2416628"/>
                </a:cubicBezTo>
                <a:cubicBezTo>
                  <a:pt x="1906814" y="2534556"/>
                  <a:pt x="2156278" y="2491920"/>
                  <a:pt x="2405743" y="2449285"/>
                </a:cubicBezTo>
              </a:path>
            </a:pathLst>
          </a:custGeom>
          <a:noFill/>
          <a:ln w="57150">
            <a:solidFill>
              <a:srgbClr val="FF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p:cNvSpPr txBox="1"/>
          <p:nvPr/>
        </p:nvSpPr>
        <p:spPr>
          <a:xfrm rot="3696762">
            <a:off x="6392215" y="2400170"/>
            <a:ext cx="762000" cy="261610"/>
          </a:xfrm>
          <a:prstGeom prst="rect">
            <a:avLst/>
          </a:prstGeom>
          <a:noFill/>
        </p:spPr>
        <p:txBody>
          <a:bodyPr wrap="square" rtlCol="0">
            <a:spAutoFit/>
          </a:bodyPr>
          <a:lstStyle/>
          <a:p>
            <a:r>
              <a:rPr lang="en-US" sz="1100" b="1" smtClean="0">
                <a:solidFill>
                  <a:srgbClr val="FF0000"/>
                </a:solidFill>
              </a:rPr>
              <a:t>- 4486.6</a:t>
            </a:r>
            <a:endParaRPr lang="en-US" sz="1100" b="1">
              <a:solidFill>
                <a:srgbClr val="FF0000"/>
              </a:solidFill>
            </a:endParaRPr>
          </a:p>
        </p:txBody>
      </p:sp>
    </p:spTree>
    <p:extLst>
      <p:ext uri="{BB962C8B-B14F-4D97-AF65-F5344CB8AC3E}">
        <p14:creationId xmlns:p14="http://schemas.microsoft.com/office/powerpoint/2010/main" val="979280081"/>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639762"/>
          </a:xfrm>
        </p:spPr>
        <p:txBody>
          <a:bodyPr>
            <a:normAutofit/>
          </a:bodyPr>
          <a:lstStyle/>
          <a:p>
            <a:pPr algn="ctr"/>
            <a:r>
              <a:rPr lang="ka-GE" sz="3200" b="1">
                <a:solidFill>
                  <a:schemeClr val="accent1">
                    <a:lumMod val="75000"/>
                  </a:schemeClr>
                </a:solidFill>
                <a:effectLst/>
              </a:rPr>
              <a:t>ზოპიკლონი</a:t>
            </a:r>
            <a:endParaRPr lang="en-US" sz="3200" b="1">
              <a:solidFill>
                <a:schemeClr val="accent1">
                  <a:lumMod val="75000"/>
                </a:schemeClr>
              </a:solidFill>
              <a:effectLst/>
            </a:endParaRPr>
          </a:p>
        </p:txBody>
      </p:sp>
      <p:graphicFrame>
        <p:nvGraphicFramePr>
          <p:cNvPr id="5" name="Content Placeholder 4"/>
          <p:cNvGraphicFramePr>
            <a:graphicFrameLocks noGrp="1"/>
          </p:cNvGraphicFramePr>
          <p:nvPr>
            <p:ph sz="half" idx="1"/>
            <p:extLst>
              <p:ext uri="{D42A27DB-BD31-4B8C-83A1-F6EECF244321}">
                <p14:modId xmlns:p14="http://schemas.microsoft.com/office/powerpoint/2010/main" val="767557869"/>
              </p:ext>
            </p:extLst>
          </p:nvPr>
        </p:nvGraphicFramePr>
        <p:xfrm>
          <a:off x="381000" y="685800"/>
          <a:ext cx="4038600" cy="3886200"/>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6" name="Content Placeholder 5"/>
          <p:cNvGraphicFramePr>
            <a:graphicFrameLocks noGrp="1"/>
          </p:cNvGraphicFramePr>
          <p:nvPr>
            <p:ph sz="half" idx="2"/>
            <p:extLst>
              <p:ext uri="{D42A27DB-BD31-4B8C-83A1-F6EECF244321}">
                <p14:modId xmlns:p14="http://schemas.microsoft.com/office/powerpoint/2010/main" val="3760035804"/>
              </p:ext>
            </p:extLst>
          </p:nvPr>
        </p:nvGraphicFramePr>
        <p:xfrm>
          <a:off x="4800600" y="685800"/>
          <a:ext cx="4038600" cy="3886200"/>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7" name="Table 6"/>
          <p:cNvGraphicFramePr>
            <a:graphicFrameLocks noGrp="1"/>
          </p:cNvGraphicFramePr>
          <p:nvPr>
            <p:extLst>
              <p:ext uri="{D42A27DB-BD31-4B8C-83A1-F6EECF244321}">
                <p14:modId xmlns:p14="http://schemas.microsoft.com/office/powerpoint/2010/main" val="635062019"/>
              </p:ext>
            </p:extLst>
          </p:nvPr>
        </p:nvGraphicFramePr>
        <p:xfrm>
          <a:off x="228600" y="4572000"/>
          <a:ext cx="8784770" cy="2133600"/>
        </p:xfrm>
        <a:graphic>
          <a:graphicData uri="http://schemas.openxmlformats.org/drawingml/2006/table">
            <a:tbl>
              <a:tblPr firstRow="1" bandRow="1">
                <a:tableStyleId>{3B4B98B0-60AC-42C2-AFA5-B58CD77FA1E5}</a:tableStyleId>
              </a:tblPr>
              <a:tblGrid>
                <a:gridCol w="2514600"/>
                <a:gridCol w="1524000"/>
                <a:gridCol w="1752600"/>
                <a:gridCol w="1676400"/>
                <a:gridCol w="1317170"/>
              </a:tblGrid>
              <a:tr h="167640">
                <a:tc>
                  <a:txBody>
                    <a:bodyPr/>
                    <a:lstStyle/>
                    <a:p>
                      <a:endParaRPr lang="en-US" sz="1200" b="0" dirty="0"/>
                    </a:p>
                  </a:txBody>
                  <a:tcPr/>
                </a:tc>
                <a:tc>
                  <a:txBody>
                    <a:bodyPr/>
                    <a:lstStyle/>
                    <a:p>
                      <a:pPr algn="ctr"/>
                      <a:r>
                        <a:rPr lang="ka-GE" sz="1400" b="0" smtClean="0"/>
                        <a:t>2014</a:t>
                      </a:r>
                      <a:endParaRPr lang="en-US" sz="1400" b="0"/>
                    </a:p>
                  </a:txBody>
                  <a:tcPr/>
                </a:tc>
                <a:tc>
                  <a:txBody>
                    <a:bodyPr/>
                    <a:lstStyle/>
                    <a:p>
                      <a:pPr algn="ctr"/>
                      <a:r>
                        <a:rPr lang="ka-GE" sz="1400" b="0" smtClean="0"/>
                        <a:t>2015</a:t>
                      </a:r>
                      <a:endParaRPr lang="en-US" sz="1400" b="0"/>
                    </a:p>
                  </a:txBody>
                  <a:tcPr/>
                </a:tc>
                <a:tc>
                  <a:txBody>
                    <a:bodyPr/>
                    <a:lstStyle/>
                    <a:p>
                      <a:pPr algn="ctr"/>
                      <a:r>
                        <a:rPr lang="ka-GE" sz="1400" b="0" smtClean="0"/>
                        <a:t>2016</a:t>
                      </a:r>
                      <a:endParaRPr lang="en-US" sz="1400" b="0"/>
                    </a:p>
                  </a:txBody>
                  <a:tcPr/>
                </a:tc>
                <a:tc>
                  <a:txBody>
                    <a:bodyPr/>
                    <a:lstStyle/>
                    <a:p>
                      <a:pPr algn="ctr"/>
                      <a:r>
                        <a:rPr lang="ka-GE" sz="1400" b="0" smtClean="0"/>
                        <a:t>2017</a:t>
                      </a:r>
                      <a:endParaRPr lang="en-US" sz="1400" b="0"/>
                    </a:p>
                  </a:txBody>
                  <a:tcPr/>
                </a:tc>
              </a:tr>
              <a:tr h="242389">
                <a:tc>
                  <a:txBody>
                    <a:bodyPr/>
                    <a:lstStyle/>
                    <a:p>
                      <a:r>
                        <a:rPr lang="ka-GE" sz="1300" b="0" smtClean="0"/>
                        <a:t>შიდა კვოტა</a:t>
                      </a:r>
                      <a:endParaRPr lang="en-US" sz="1300" b="0" dirty="0"/>
                    </a:p>
                  </a:txBody>
                  <a:tcPr/>
                </a:tc>
                <a:tc>
                  <a:txBody>
                    <a:bodyPr/>
                    <a:lstStyle/>
                    <a:p>
                      <a:pPr algn="ctr"/>
                      <a:r>
                        <a:rPr lang="en-US" sz="1400" b="0" smtClean="0"/>
                        <a:t>0</a:t>
                      </a:r>
                      <a:endParaRPr lang="en-US" sz="1400" b="0"/>
                    </a:p>
                  </a:txBody>
                  <a:tcPr/>
                </a:tc>
                <a:tc>
                  <a:txBody>
                    <a:bodyPr/>
                    <a:lstStyle/>
                    <a:p>
                      <a:pPr algn="ctr"/>
                      <a:r>
                        <a:rPr lang="en-US" sz="1400" b="0" smtClean="0"/>
                        <a:t>0</a:t>
                      </a:r>
                      <a:endParaRPr lang="en-US" sz="1400" b="0"/>
                    </a:p>
                  </a:txBody>
                  <a:tcPr/>
                </a:tc>
                <a:tc>
                  <a:txBody>
                    <a:bodyPr/>
                    <a:lstStyle/>
                    <a:p>
                      <a:pPr algn="ctr"/>
                      <a:r>
                        <a:rPr lang="en-US" sz="1400" b="0" smtClean="0"/>
                        <a:t>0</a:t>
                      </a:r>
                      <a:endParaRPr lang="en-US" sz="1400" b="0"/>
                    </a:p>
                  </a:txBody>
                  <a:tcPr/>
                </a:tc>
                <a:tc>
                  <a:txBody>
                    <a:bodyPr/>
                    <a:lstStyle/>
                    <a:p>
                      <a:pPr algn="ctr"/>
                      <a:r>
                        <a:rPr lang="en-US" sz="1400" b="0" smtClean="0"/>
                        <a:t>3 000</a:t>
                      </a:r>
                      <a:endParaRPr lang="en-US" sz="1400" b="0"/>
                    </a:p>
                  </a:txBody>
                  <a:tcPr/>
                </a:tc>
              </a:tr>
              <a:tr h="242389">
                <a:tc>
                  <a:txBody>
                    <a:bodyPr/>
                    <a:lstStyle/>
                    <a:p>
                      <a:r>
                        <a:rPr lang="ka-GE" sz="1300" b="0" smtClean="0"/>
                        <a:t>გამოცხადებული  იმპორტი</a:t>
                      </a:r>
                      <a:endParaRPr lang="en-US" sz="1300" b="0" dirty="0"/>
                    </a:p>
                  </a:txBody>
                  <a:tcPr/>
                </a:tc>
                <a:tc>
                  <a:txBody>
                    <a:bodyPr/>
                    <a:lstStyle/>
                    <a:p>
                      <a:pPr algn="ctr"/>
                      <a:r>
                        <a:rPr lang="en-US" sz="1400" b="0" smtClean="0"/>
                        <a:t>0</a:t>
                      </a:r>
                      <a:endParaRPr lang="en-US" sz="1400" b="0"/>
                    </a:p>
                  </a:txBody>
                  <a:tcPr/>
                </a:tc>
                <a:tc>
                  <a:txBody>
                    <a:bodyPr/>
                    <a:lstStyle/>
                    <a:p>
                      <a:pPr algn="ctr"/>
                      <a:r>
                        <a:rPr lang="en-US" sz="1400" b="0" smtClean="0"/>
                        <a:t>0</a:t>
                      </a:r>
                      <a:endParaRPr lang="en-US" sz="1400" b="0"/>
                    </a:p>
                  </a:txBody>
                  <a:tcPr/>
                </a:tc>
                <a:tc>
                  <a:txBody>
                    <a:bodyPr/>
                    <a:lstStyle/>
                    <a:p>
                      <a:pPr algn="ctr"/>
                      <a:r>
                        <a:rPr lang="en-US" sz="1400" b="0" smtClean="0"/>
                        <a:t>0</a:t>
                      </a:r>
                      <a:endParaRPr lang="en-US" sz="1400" b="0"/>
                    </a:p>
                  </a:txBody>
                  <a:tcPr/>
                </a:tc>
                <a:tc>
                  <a:txBody>
                    <a:bodyPr/>
                    <a:lstStyle/>
                    <a:p>
                      <a:pPr algn="ctr"/>
                      <a:r>
                        <a:rPr lang="en-US" sz="1400" b="0" smtClean="0"/>
                        <a:t>0</a:t>
                      </a:r>
                      <a:endParaRPr lang="en-US" sz="1400" b="0"/>
                    </a:p>
                  </a:txBody>
                  <a:tcPr/>
                </a:tc>
              </a:tr>
              <a:tr h="242389">
                <a:tc>
                  <a:txBody>
                    <a:bodyPr/>
                    <a:lstStyle/>
                    <a:p>
                      <a:r>
                        <a:rPr lang="ka-GE" sz="1400" b="0" smtClean="0"/>
                        <a:t>ნაშთი წლის დასაწყისში</a:t>
                      </a:r>
                      <a:endParaRPr lang="en-US" sz="1400" b="0"/>
                    </a:p>
                  </a:txBody>
                  <a:tcPr/>
                </a:tc>
                <a:tc>
                  <a:txBody>
                    <a:bodyPr/>
                    <a:lstStyle/>
                    <a:p>
                      <a:pPr algn="ctr"/>
                      <a:r>
                        <a:rPr lang="en-US" sz="1400" b="0" smtClean="0"/>
                        <a:t>16312.2</a:t>
                      </a:r>
                      <a:endParaRPr lang="en-US" sz="1400" b="0"/>
                    </a:p>
                  </a:txBody>
                  <a:tcPr/>
                </a:tc>
                <a:tc>
                  <a:txBody>
                    <a:bodyPr/>
                    <a:lstStyle/>
                    <a:p>
                      <a:pPr algn="ctr"/>
                      <a:r>
                        <a:rPr lang="en-US" sz="1400" b="0" smtClean="0"/>
                        <a:t>6771.4</a:t>
                      </a:r>
                      <a:endParaRPr lang="en-US" sz="1400" b="0"/>
                    </a:p>
                  </a:txBody>
                  <a:tcPr/>
                </a:tc>
                <a:tc>
                  <a:txBody>
                    <a:bodyPr/>
                    <a:lstStyle/>
                    <a:p>
                      <a:pPr algn="ctr"/>
                      <a:r>
                        <a:rPr lang="en-US" sz="1400" b="0" smtClean="0"/>
                        <a:t>1009.0</a:t>
                      </a:r>
                      <a:endParaRPr lang="en-US" sz="1400" b="0"/>
                    </a:p>
                  </a:txBody>
                  <a:tcPr/>
                </a:tc>
                <a:tc>
                  <a:txBody>
                    <a:bodyPr/>
                    <a:lstStyle/>
                    <a:p>
                      <a:pPr algn="ctr"/>
                      <a:r>
                        <a:rPr lang="en-US" sz="1400" b="0" smtClean="0"/>
                        <a:t>681.1</a:t>
                      </a:r>
                      <a:endParaRPr lang="en-US" sz="1400" b="0"/>
                    </a:p>
                  </a:txBody>
                  <a:tcPr/>
                </a:tc>
              </a:tr>
              <a:tr h="242389">
                <a:tc>
                  <a:txBody>
                    <a:bodyPr/>
                    <a:lstStyle/>
                    <a:p>
                      <a:r>
                        <a:rPr lang="ka-GE" sz="1400" b="0" smtClean="0"/>
                        <a:t>იმპორტი</a:t>
                      </a:r>
                      <a:endParaRPr lang="en-US" sz="1400" b="0"/>
                    </a:p>
                  </a:txBody>
                  <a:tcPr/>
                </a:tc>
                <a:tc>
                  <a:txBody>
                    <a:bodyPr/>
                    <a:lstStyle/>
                    <a:p>
                      <a:pPr algn="ctr"/>
                      <a:r>
                        <a:rPr lang="en-US" sz="1400" b="0" smtClean="0"/>
                        <a:t>3880.0</a:t>
                      </a:r>
                      <a:endParaRPr lang="en-US" sz="1400" b="0"/>
                    </a:p>
                  </a:txBody>
                  <a:tcPr/>
                </a:tc>
                <a:tc>
                  <a:txBody>
                    <a:bodyPr/>
                    <a:lstStyle/>
                    <a:p>
                      <a:pPr algn="ctr"/>
                      <a:r>
                        <a:rPr lang="en-US" sz="1400" b="0" smtClean="0"/>
                        <a:t>1052.2</a:t>
                      </a:r>
                      <a:endParaRPr lang="en-US" sz="1400" b="0"/>
                    </a:p>
                  </a:txBody>
                  <a:tcPr/>
                </a:tc>
                <a:tc>
                  <a:txBody>
                    <a:bodyPr/>
                    <a:lstStyle/>
                    <a:p>
                      <a:pPr algn="ctr"/>
                      <a:r>
                        <a:rPr lang="en-US" sz="1400" b="0" dirty="0" smtClean="0"/>
                        <a:t>4042.0</a:t>
                      </a:r>
                      <a:endParaRPr lang="en-US" sz="1400" b="0" dirty="0"/>
                    </a:p>
                  </a:txBody>
                  <a:tcPr/>
                </a:tc>
                <a:tc>
                  <a:txBody>
                    <a:bodyPr/>
                    <a:lstStyle/>
                    <a:p>
                      <a:pPr algn="ctr"/>
                      <a:r>
                        <a:rPr lang="en-US" sz="1400" b="0" dirty="0" smtClean="0"/>
                        <a:t>3030.2</a:t>
                      </a:r>
                      <a:endParaRPr lang="en-US" sz="1400" b="0" dirty="0"/>
                    </a:p>
                  </a:txBody>
                  <a:tcPr/>
                </a:tc>
              </a:tr>
              <a:tr h="242389">
                <a:tc>
                  <a:txBody>
                    <a:bodyPr/>
                    <a:lstStyle/>
                    <a:p>
                      <a:r>
                        <a:rPr lang="ka-GE" sz="1400" b="0" smtClean="0"/>
                        <a:t>წლიური მოხმარება</a:t>
                      </a:r>
                      <a:endParaRPr lang="en-US" sz="1400" b="0"/>
                    </a:p>
                  </a:txBody>
                  <a:tcPr/>
                </a:tc>
                <a:tc>
                  <a:txBody>
                    <a:bodyPr/>
                    <a:lstStyle/>
                    <a:p>
                      <a:pPr algn="ctr"/>
                      <a:r>
                        <a:rPr lang="en-US" sz="1400" b="0" smtClean="0"/>
                        <a:t>13420.8</a:t>
                      </a:r>
                      <a:endParaRPr lang="en-US" sz="1400" b="0"/>
                    </a:p>
                  </a:txBody>
                  <a:tcPr/>
                </a:tc>
                <a:tc>
                  <a:txBody>
                    <a:bodyPr/>
                    <a:lstStyle/>
                    <a:p>
                      <a:pPr algn="ctr"/>
                      <a:r>
                        <a:rPr lang="en-US" sz="1400" b="0" smtClean="0"/>
                        <a:t>6814.6</a:t>
                      </a:r>
                      <a:endParaRPr lang="en-US" sz="1400" b="0"/>
                    </a:p>
                  </a:txBody>
                  <a:tcPr/>
                </a:tc>
                <a:tc>
                  <a:txBody>
                    <a:bodyPr/>
                    <a:lstStyle/>
                    <a:p>
                      <a:pPr algn="ctr"/>
                      <a:r>
                        <a:rPr lang="en-US" sz="1400" b="0" dirty="0" smtClean="0"/>
                        <a:t>4369.9</a:t>
                      </a:r>
                      <a:endParaRPr lang="en-US" sz="1400" b="0" dirty="0"/>
                    </a:p>
                  </a:txBody>
                  <a:tcPr/>
                </a:tc>
                <a:tc>
                  <a:txBody>
                    <a:bodyPr/>
                    <a:lstStyle/>
                    <a:p>
                      <a:pPr algn="ctr"/>
                      <a:r>
                        <a:rPr lang="en-US" sz="1400" b="0" dirty="0" smtClean="0"/>
                        <a:t>2081.17</a:t>
                      </a:r>
                      <a:endParaRPr lang="en-US" sz="1400" b="0" dirty="0"/>
                    </a:p>
                  </a:txBody>
                  <a:tcPr/>
                </a:tc>
              </a:tr>
              <a:tr h="242389">
                <a:tc>
                  <a:txBody>
                    <a:bodyPr/>
                    <a:lstStyle/>
                    <a:p>
                      <a:r>
                        <a:rPr lang="ka-GE" sz="1400" b="0" smtClean="0"/>
                        <a:t>ნაშთი წლის ბოლოს</a:t>
                      </a:r>
                      <a:endParaRPr lang="en-US" sz="1400" b="0"/>
                    </a:p>
                  </a:txBody>
                  <a:tcPr/>
                </a:tc>
                <a:tc>
                  <a:txBody>
                    <a:bodyPr/>
                    <a:lstStyle/>
                    <a:p>
                      <a:pPr algn="ctr"/>
                      <a:r>
                        <a:rPr lang="en-US" sz="1400" b="0" smtClean="0"/>
                        <a:t>6771.4</a:t>
                      </a:r>
                      <a:endParaRPr lang="en-US" sz="1400" b="0"/>
                    </a:p>
                  </a:txBody>
                  <a:tcPr/>
                </a:tc>
                <a:tc>
                  <a:txBody>
                    <a:bodyPr/>
                    <a:lstStyle/>
                    <a:p>
                      <a:pPr algn="ctr"/>
                      <a:r>
                        <a:rPr lang="en-US" sz="1400" b="0" smtClean="0"/>
                        <a:t>1009.0</a:t>
                      </a:r>
                      <a:endParaRPr lang="en-US" sz="1400" b="0"/>
                    </a:p>
                  </a:txBody>
                  <a:tcPr/>
                </a:tc>
                <a:tc>
                  <a:txBody>
                    <a:bodyPr/>
                    <a:lstStyle/>
                    <a:p>
                      <a:pPr algn="ctr"/>
                      <a:r>
                        <a:rPr lang="en-US" sz="1400" b="0" smtClean="0"/>
                        <a:t>681.1</a:t>
                      </a:r>
                      <a:endParaRPr lang="en-US" sz="1400" b="0"/>
                    </a:p>
                  </a:txBody>
                  <a:tcPr/>
                </a:tc>
                <a:tc>
                  <a:txBody>
                    <a:bodyPr/>
                    <a:lstStyle/>
                    <a:p>
                      <a:pPr algn="ctr"/>
                      <a:r>
                        <a:rPr lang="en-US" sz="1400" b="0" smtClean="0"/>
                        <a:t>1630.13</a:t>
                      </a:r>
                      <a:endParaRPr lang="en-US" sz="1400" b="0"/>
                    </a:p>
                  </a:txBody>
                  <a:tcPr/>
                </a:tc>
              </a:tr>
            </a:tbl>
          </a:graphicData>
        </a:graphic>
      </p:graphicFrame>
      <p:sp>
        <p:nvSpPr>
          <p:cNvPr id="3" name="Freeform 2"/>
          <p:cNvSpPr/>
          <p:nvPr/>
        </p:nvSpPr>
        <p:spPr>
          <a:xfrm>
            <a:off x="1480457" y="1676400"/>
            <a:ext cx="2264229" cy="1824435"/>
          </a:xfrm>
          <a:custGeom>
            <a:avLst/>
            <a:gdLst>
              <a:gd name="connsiteX0" fmla="*/ 0 w 2264229"/>
              <a:gd name="connsiteY0" fmla="*/ 136866 h 1824435"/>
              <a:gd name="connsiteX1" fmla="*/ 729343 w 2264229"/>
              <a:gd name="connsiteY1" fmla="*/ 1824151 h 1824435"/>
              <a:gd name="connsiteX2" fmla="*/ 1447800 w 2264229"/>
              <a:gd name="connsiteY2" fmla="*/ 28008 h 1824435"/>
              <a:gd name="connsiteX3" fmla="*/ 2264229 w 2264229"/>
              <a:gd name="connsiteY3" fmla="*/ 681151 h 1824435"/>
              <a:gd name="connsiteX4" fmla="*/ 2264229 w 2264229"/>
              <a:gd name="connsiteY4" fmla="*/ 681151 h 1824435"/>
              <a:gd name="connsiteX5" fmla="*/ 2264229 w 2264229"/>
              <a:gd name="connsiteY5" fmla="*/ 692037 h 1824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264229" h="1824435">
                <a:moveTo>
                  <a:pt x="0" y="136866"/>
                </a:moveTo>
                <a:cubicBezTo>
                  <a:pt x="244021" y="989580"/>
                  <a:pt x="488043" y="1842294"/>
                  <a:pt x="729343" y="1824151"/>
                </a:cubicBezTo>
                <a:cubicBezTo>
                  <a:pt x="970643" y="1806008"/>
                  <a:pt x="1191986" y="218508"/>
                  <a:pt x="1447800" y="28008"/>
                </a:cubicBezTo>
                <a:cubicBezTo>
                  <a:pt x="1703614" y="-162492"/>
                  <a:pt x="2264229" y="681151"/>
                  <a:pt x="2264229" y="681151"/>
                </a:cubicBezTo>
                <a:lnTo>
                  <a:pt x="2264229" y="681151"/>
                </a:lnTo>
                <a:lnTo>
                  <a:pt x="2264229" y="692037"/>
                </a:lnTo>
              </a:path>
            </a:pathLst>
          </a:custGeom>
          <a:noFill/>
          <a:ln w="57150">
            <a:solidFill>
              <a:srgbClr val="FF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Freeform 7"/>
          <p:cNvSpPr/>
          <p:nvPr/>
        </p:nvSpPr>
        <p:spPr>
          <a:xfrm>
            <a:off x="6019799" y="1521817"/>
            <a:ext cx="2177143" cy="2133600"/>
          </a:xfrm>
          <a:custGeom>
            <a:avLst/>
            <a:gdLst>
              <a:gd name="connsiteX0" fmla="*/ 0 w 2177143"/>
              <a:gd name="connsiteY0" fmla="*/ 0 h 2133600"/>
              <a:gd name="connsiteX1" fmla="*/ 261258 w 2177143"/>
              <a:gd name="connsiteY1" fmla="*/ 457200 h 2133600"/>
              <a:gd name="connsiteX2" fmla="*/ 718458 w 2177143"/>
              <a:gd name="connsiteY2" fmla="*/ 1251857 h 2133600"/>
              <a:gd name="connsiteX3" fmla="*/ 1436915 w 2177143"/>
              <a:gd name="connsiteY3" fmla="*/ 1709057 h 2133600"/>
              <a:gd name="connsiteX4" fmla="*/ 2177143 w 2177143"/>
              <a:gd name="connsiteY4" fmla="*/ 2133600 h 21336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77143" h="2133600">
                <a:moveTo>
                  <a:pt x="0" y="0"/>
                </a:moveTo>
                <a:lnTo>
                  <a:pt x="261258" y="457200"/>
                </a:lnTo>
                <a:cubicBezTo>
                  <a:pt x="381001" y="665843"/>
                  <a:pt x="522515" y="1043214"/>
                  <a:pt x="718458" y="1251857"/>
                </a:cubicBezTo>
                <a:cubicBezTo>
                  <a:pt x="914401" y="1460500"/>
                  <a:pt x="1193801" y="1562100"/>
                  <a:pt x="1436915" y="1709057"/>
                </a:cubicBezTo>
                <a:cubicBezTo>
                  <a:pt x="1680029" y="1856014"/>
                  <a:pt x="1928586" y="1994807"/>
                  <a:pt x="2177143" y="2133600"/>
                </a:cubicBezTo>
              </a:path>
            </a:pathLst>
          </a:custGeom>
          <a:noFill/>
          <a:ln w="57150">
            <a:solidFill>
              <a:srgbClr val="FF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42061607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3657600" y="381000"/>
            <a:ext cx="1712328" cy="461665"/>
          </a:xfrm>
          <a:prstGeom prst="rect">
            <a:avLst/>
          </a:prstGeom>
        </p:spPr>
        <p:txBody>
          <a:bodyPr wrap="none">
            <a:spAutoFit/>
          </a:bodyPr>
          <a:lstStyle/>
          <a:p>
            <a:r>
              <a:rPr lang="en-US" sz="2400">
                <a:solidFill>
                  <a:schemeClr val="tx2"/>
                </a:solidFill>
              </a:rPr>
              <a:t>2017</a:t>
            </a:r>
            <a:r>
              <a:rPr lang="ka-GE" sz="2400">
                <a:solidFill>
                  <a:schemeClr val="tx2"/>
                </a:solidFill>
              </a:rPr>
              <a:t> წელი </a:t>
            </a:r>
            <a:endParaRPr lang="en-US" sz="2400">
              <a:solidFill>
                <a:schemeClr val="tx2"/>
              </a:solidFill>
            </a:endParaRPr>
          </a:p>
        </p:txBody>
      </p:sp>
      <p:sp>
        <p:nvSpPr>
          <p:cNvPr id="5" name="Rectangle 4"/>
          <p:cNvSpPr/>
          <p:nvPr/>
        </p:nvSpPr>
        <p:spPr>
          <a:xfrm>
            <a:off x="533400" y="1219200"/>
            <a:ext cx="8229600" cy="4524315"/>
          </a:xfrm>
          <a:prstGeom prst="rect">
            <a:avLst/>
          </a:prstGeom>
        </p:spPr>
        <p:txBody>
          <a:bodyPr wrap="square" numCol="2">
            <a:spAutoFit/>
          </a:bodyPr>
          <a:lstStyle/>
          <a:p>
            <a:r>
              <a:rPr lang="ka-GE"/>
              <a:t>2017 წლის ქვეყნის „შიდა კვოტა“ განისაზღვრა შემდეგი ოდენობით:</a:t>
            </a:r>
            <a:endParaRPr lang="en-US"/>
          </a:p>
          <a:p>
            <a:endParaRPr lang="en-US"/>
          </a:p>
          <a:p>
            <a:pPr lvl="0"/>
            <a:endParaRPr lang="en-US" smtClean="0"/>
          </a:p>
          <a:p>
            <a:pPr lvl="0"/>
            <a:r>
              <a:rPr lang="ka-GE" smtClean="0"/>
              <a:t>ბაკლოფენი</a:t>
            </a:r>
            <a:r>
              <a:rPr lang="en-US" smtClean="0"/>
              <a:t> - </a:t>
            </a:r>
            <a:r>
              <a:rPr lang="ka-GE" smtClean="0"/>
              <a:t>68 765 </a:t>
            </a:r>
            <a:r>
              <a:rPr lang="ka-GE"/>
              <a:t>გრამი</a:t>
            </a:r>
            <a:r>
              <a:rPr lang="ka-GE" smtClean="0"/>
              <a:t>;</a:t>
            </a:r>
            <a:endParaRPr lang="en-US" smtClean="0"/>
          </a:p>
          <a:p>
            <a:pPr lvl="0"/>
            <a:endParaRPr lang="en-US"/>
          </a:p>
          <a:p>
            <a:pPr lvl="0"/>
            <a:r>
              <a:rPr lang="ka-GE"/>
              <a:t>გაბაპენტინი </a:t>
            </a:r>
            <a:r>
              <a:rPr lang="en-US" smtClean="0"/>
              <a:t>-</a:t>
            </a:r>
            <a:r>
              <a:rPr lang="ka-GE" smtClean="0"/>
              <a:t>1 </a:t>
            </a:r>
            <a:r>
              <a:rPr lang="ka-GE"/>
              <a:t>029 380  გრამი</a:t>
            </a:r>
            <a:r>
              <a:rPr lang="ka-GE" smtClean="0"/>
              <a:t>;</a:t>
            </a:r>
            <a:endParaRPr lang="en-US" smtClean="0"/>
          </a:p>
          <a:p>
            <a:pPr lvl="0"/>
            <a:endParaRPr lang="en-US"/>
          </a:p>
          <a:p>
            <a:pPr lvl="0"/>
            <a:r>
              <a:rPr lang="ka-GE" smtClean="0"/>
              <a:t>ზალეპლონი</a:t>
            </a:r>
            <a:r>
              <a:rPr lang="en-US" smtClean="0"/>
              <a:t> - </a:t>
            </a:r>
            <a:r>
              <a:rPr lang="ka-GE" smtClean="0"/>
              <a:t>1050 </a:t>
            </a:r>
            <a:r>
              <a:rPr lang="ka-GE"/>
              <a:t>გრამი</a:t>
            </a:r>
            <a:r>
              <a:rPr lang="ka-GE" smtClean="0"/>
              <a:t>;</a:t>
            </a:r>
            <a:endParaRPr lang="en-US" smtClean="0"/>
          </a:p>
          <a:p>
            <a:pPr lvl="0"/>
            <a:endParaRPr lang="en-US"/>
          </a:p>
          <a:p>
            <a:pPr lvl="0"/>
            <a:r>
              <a:rPr lang="ka-GE"/>
              <a:t>ზოპიკლონი </a:t>
            </a:r>
            <a:r>
              <a:rPr lang="en-US" smtClean="0"/>
              <a:t> - </a:t>
            </a:r>
            <a:r>
              <a:rPr lang="ka-GE" smtClean="0"/>
              <a:t>3 000 </a:t>
            </a:r>
            <a:r>
              <a:rPr lang="ka-GE"/>
              <a:t>გრამი</a:t>
            </a:r>
            <a:r>
              <a:rPr lang="ka-GE" smtClean="0"/>
              <a:t>;</a:t>
            </a:r>
            <a:endParaRPr lang="en-US" smtClean="0"/>
          </a:p>
          <a:p>
            <a:pPr lvl="0"/>
            <a:endParaRPr lang="en-US"/>
          </a:p>
          <a:p>
            <a:pPr lvl="0"/>
            <a:r>
              <a:rPr lang="ka-GE" smtClean="0"/>
              <a:t>ტროპიკამიდი</a:t>
            </a:r>
            <a:r>
              <a:rPr lang="en-US" smtClean="0"/>
              <a:t> - </a:t>
            </a:r>
            <a:r>
              <a:rPr lang="ka-GE" smtClean="0"/>
              <a:t>300 </a:t>
            </a:r>
            <a:r>
              <a:rPr lang="ka-GE"/>
              <a:t>გრამი</a:t>
            </a:r>
            <a:r>
              <a:rPr lang="ka-GE" smtClean="0"/>
              <a:t>;</a:t>
            </a:r>
            <a:endParaRPr lang="en-US" smtClean="0"/>
          </a:p>
          <a:p>
            <a:pPr lvl="0"/>
            <a:endParaRPr lang="en-US"/>
          </a:p>
          <a:p>
            <a:pPr lvl="0"/>
            <a:r>
              <a:rPr lang="ka-GE" smtClean="0"/>
              <a:t>დექსტრომეტორფანი</a:t>
            </a:r>
            <a:r>
              <a:rPr lang="en-US" smtClean="0"/>
              <a:t> - </a:t>
            </a:r>
            <a:r>
              <a:rPr lang="ka-GE" smtClean="0"/>
              <a:t>3 000 </a:t>
            </a:r>
            <a:r>
              <a:rPr lang="ka-GE"/>
              <a:t>გრამი</a:t>
            </a:r>
            <a:r>
              <a:rPr lang="ka-GE" smtClean="0"/>
              <a:t>.</a:t>
            </a:r>
            <a:endParaRPr lang="en-US" smtClean="0"/>
          </a:p>
          <a:p>
            <a:endParaRPr lang="en-US" b="1" smtClean="0"/>
          </a:p>
          <a:p>
            <a:r>
              <a:rPr lang="ka-GE" smtClean="0"/>
              <a:t>2017 </a:t>
            </a:r>
            <a:r>
              <a:rPr lang="ka-GE"/>
              <a:t>წლის იმპორტი გამოცხადდა:</a:t>
            </a:r>
          </a:p>
          <a:p>
            <a:endParaRPr lang="ka-GE" b="1"/>
          </a:p>
          <a:p>
            <a:endParaRPr lang="ka-GE" b="1"/>
          </a:p>
          <a:p>
            <a:endParaRPr lang="en-US" smtClean="0"/>
          </a:p>
          <a:p>
            <a:r>
              <a:rPr lang="ka-GE" smtClean="0"/>
              <a:t>ბაკლოფენი</a:t>
            </a:r>
            <a:r>
              <a:rPr lang="en-US" smtClean="0"/>
              <a:t> - </a:t>
            </a:r>
            <a:r>
              <a:rPr lang="ka-GE" smtClean="0"/>
              <a:t>68 765 </a:t>
            </a:r>
            <a:r>
              <a:rPr lang="ka-GE"/>
              <a:t>გრამი</a:t>
            </a:r>
            <a:r>
              <a:rPr lang="ka-GE" smtClean="0"/>
              <a:t>;</a:t>
            </a:r>
            <a:endParaRPr lang="en-US" smtClean="0"/>
          </a:p>
          <a:p>
            <a:endParaRPr lang="en-US"/>
          </a:p>
          <a:p>
            <a:pPr lvl="0"/>
            <a:r>
              <a:rPr lang="ka-GE" smtClean="0"/>
              <a:t>გაბაპენტინი</a:t>
            </a:r>
            <a:r>
              <a:rPr lang="en-US" smtClean="0"/>
              <a:t> - </a:t>
            </a:r>
            <a:r>
              <a:rPr lang="ka-GE" smtClean="0"/>
              <a:t>236 901</a:t>
            </a:r>
            <a:r>
              <a:rPr lang="en-US" smtClean="0"/>
              <a:t> </a:t>
            </a:r>
            <a:r>
              <a:rPr lang="ka-GE" smtClean="0"/>
              <a:t>გრამი;</a:t>
            </a:r>
            <a:endParaRPr lang="en-US" smtClean="0"/>
          </a:p>
          <a:p>
            <a:pPr lvl="0"/>
            <a:endParaRPr lang="en-US"/>
          </a:p>
          <a:p>
            <a:pPr lvl="0"/>
            <a:r>
              <a:rPr lang="ka-GE" smtClean="0"/>
              <a:t>ზალეპლონი</a:t>
            </a:r>
            <a:r>
              <a:rPr lang="en-US" smtClean="0"/>
              <a:t> - </a:t>
            </a:r>
            <a:r>
              <a:rPr lang="ka-GE" smtClean="0"/>
              <a:t>1 050 </a:t>
            </a:r>
            <a:r>
              <a:rPr lang="ka-GE"/>
              <a:t>გრამი</a:t>
            </a:r>
            <a:r>
              <a:rPr lang="ka-GE" smtClean="0"/>
              <a:t>;</a:t>
            </a:r>
            <a:endParaRPr lang="en-US" smtClean="0"/>
          </a:p>
          <a:p>
            <a:pPr lvl="0"/>
            <a:endParaRPr lang="en-US" smtClean="0"/>
          </a:p>
          <a:p>
            <a:pPr lvl="0"/>
            <a:r>
              <a:rPr lang="ka-GE"/>
              <a:t>0</a:t>
            </a:r>
            <a:endParaRPr lang="en-US" smtClean="0"/>
          </a:p>
          <a:p>
            <a:pPr lvl="0"/>
            <a:endParaRPr lang="en-US"/>
          </a:p>
          <a:p>
            <a:pPr lvl="0"/>
            <a:r>
              <a:rPr lang="ka-GE" smtClean="0"/>
              <a:t>ტროპიკამიდი  - 62.</a:t>
            </a:r>
            <a:r>
              <a:rPr lang="en-US"/>
              <a:t>5 </a:t>
            </a:r>
            <a:r>
              <a:rPr lang="ka-GE"/>
              <a:t>გრამი</a:t>
            </a:r>
            <a:endParaRPr lang="en-US"/>
          </a:p>
          <a:p>
            <a:pPr lvl="0"/>
            <a:endParaRPr lang="en-US" smtClean="0"/>
          </a:p>
          <a:p>
            <a:r>
              <a:rPr lang="ka-GE" smtClean="0"/>
              <a:t>0</a:t>
            </a:r>
            <a:endParaRPr lang="en-US"/>
          </a:p>
          <a:p>
            <a:pPr lvl="0"/>
            <a:endParaRPr lang="en-US" dirty="0"/>
          </a:p>
        </p:txBody>
      </p:sp>
      <p:cxnSp>
        <p:nvCxnSpPr>
          <p:cNvPr id="7" name="Straight Connector 6"/>
          <p:cNvCxnSpPr/>
          <p:nvPr/>
        </p:nvCxnSpPr>
        <p:spPr>
          <a:xfrm>
            <a:off x="627564" y="2022389"/>
            <a:ext cx="7772400" cy="0"/>
          </a:xfrm>
          <a:prstGeom prst="line">
            <a:avLst/>
          </a:prstGeom>
          <a:ln w="38100">
            <a:prstDash val="dash"/>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flipV="1">
            <a:off x="4513764" y="1219200"/>
            <a:ext cx="0" cy="4953000"/>
          </a:xfrm>
          <a:prstGeom prst="line">
            <a:avLst/>
          </a:prstGeom>
          <a:ln w="38100">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32351289"/>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6773"/>
            <a:ext cx="8229600" cy="715962"/>
          </a:xfrm>
        </p:spPr>
        <p:txBody>
          <a:bodyPr>
            <a:normAutofit/>
          </a:bodyPr>
          <a:lstStyle/>
          <a:p>
            <a:pPr algn="ctr"/>
            <a:r>
              <a:rPr lang="ka-GE" sz="2400" b="1" dirty="0">
                <a:solidFill>
                  <a:schemeClr val="accent1">
                    <a:lumMod val="75000"/>
                  </a:schemeClr>
                </a:solidFill>
                <a:effectLst/>
              </a:rPr>
              <a:t>დექსტრომეტორფანი (კომბ)</a:t>
            </a:r>
            <a:endParaRPr lang="en-US" sz="2400" b="1" dirty="0">
              <a:solidFill>
                <a:schemeClr val="accent1">
                  <a:lumMod val="75000"/>
                </a:schemeClr>
              </a:solidFill>
              <a:effectLst/>
            </a:endParaRPr>
          </a:p>
        </p:txBody>
      </p:sp>
      <p:graphicFrame>
        <p:nvGraphicFramePr>
          <p:cNvPr id="5" name="Content Placeholder 4"/>
          <p:cNvGraphicFramePr>
            <a:graphicFrameLocks noGrp="1"/>
          </p:cNvGraphicFramePr>
          <p:nvPr>
            <p:ph sz="half" idx="1"/>
            <p:extLst>
              <p:ext uri="{D42A27DB-BD31-4B8C-83A1-F6EECF244321}">
                <p14:modId xmlns:p14="http://schemas.microsoft.com/office/powerpoint/2010/main" val="2114800241"/>
              </p:ext>
            </p:extLst>
          </p:nvPr>
        </p:nvGraphicFramePr>
        <p:xfrm>
          <a:off x="381000" y="597161"/>
          <a:ext cx="4038600" cy="3886200"/>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6" name="Content Placeholder 5"/>
          <p:cNvGraphicFramePr>
            <a:graphicFrameLocks noGrp="1"/>
          </p:cNvGraphicFramePr>
          <p:nvPr>
            <p:ph sz="half" idx="2"/>
            <p:extLst>
              <p:ext uri="{D42A27DB-BD31-4B8C-83A1-F6EECF244321}">
                <p14:modId xmlns:p14="http://schemas.microsoft.com/office/powerpoint/2010/main" val="2251157656"/>
              </p:ext>
            </p:extLst>
          </p:nvPr>
        </p:nvGraphicFramePr>
        <p:xfrm>
          <a:off x="4876800" y="576566"/>
          <a:ext cx="4038600" cy="3886200"/>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7" name="Table 6"/>
          <p:cNvGraphicFramePr>
            <a:graphicFrameLocks noGrp="1"/>
          </p:cNvGraphicFramePr>
          <p:nvPr>
            <p:extLst>
              <p:ext uri="{D42A27DB-BD31-4B8C-83A1-F6EECF244321}">
                <p14:modId xmlns:p14="http://schemas.microsoft.com/office/powerpoint/2010/main" val="3135750104"/>
              </p:ext>
            </p:extLst>
          </p:nvPr>
        </p:nvGraphicFramePr>
        <p:xfrm>
          <a:off x="228600" y="4551817"/>
          <a:ext cx="8784770" cy="2133600"/>
        </p:xfrm>
        <a:graphic>
          <a:graphicData uri="http://schemas.openxmlformats.org/drawingml/2006/table">
            <a:tbl>
              <a:tblPr firstRow="1" bandRow="1">
                <a:tableStyleId>{3B4B98B0-60AC-42C2-AFA5-B58CD77FA1E5}</a:tableStyleId>
              </a:tblPr>
              <a:tblGrid>
                <a:gridCol w="2438400"/>
                <a:gridCol w="1600200"/>
                <a:gridCol w="1752600"/>
                <a:gridCol w="1676400"/>
                <a:gridCol w="1317170"/>
              </a:tblGrid>
              <a:tr h="167640">
                <a:tc>
                  <a:txBody>
                    <a:bodyPr/>
                    <a:lstStyle/>
                    <a:p>
                      <a:endParaRPr lang="en-US" sz="1200" b="0" dirty="0"/>
                    </a:p>
                  </a:txBody>
                  <a:tcPr/>
                </a:tc>
                <a:tc>
                  <a:txBody>
                    <a:bodyPr/>
                    <a:lstStyle/>
                    <a:p>
                      <a:pPr algn="ctr"/>
                      <a:r>
                        <a:rPr lang="ka-GE" sz="1400" b="0" smtClean="0"/>
                        <a:t>2014</a:t>
                      </a:r>
                      <a:endParaRPr lang="en-US" sz="1400" b="0"/>
                    </a:p>
                  </a:txBody>
                  <a:tcPr/>
                </a:tc>
                <a:tc>
                  <a:txBody>
                    <a:bodyPr/>
                    <a:lstStyle/>
                    <a:p>
                      <a:pPr algn="ctr"/>
                      <a:r>
                        <a:rPr lang="ka-GE" sz="1400" b="0" smtClean="0"/>
                        <a:t>2015</a:t>
                      </a:r>
                      <a:endParaRPr lang="en-US" sz="1400" b="0"/>
                    </a:p>
                  </a:txBody>
                  <a:tcPr/>
                </a:tc>
                <a:tc>
                  <a:txBody>
                    <a:bodyPr/>
                    <a:lstStyle/>
                    <a:p>
                      <a:pPr algn="ctr"/>
                      <a:r>
                        <a:rPr lang="ka-GE" sz="1400" b="0" smtClean="0"/>
                        <a:t>2016</a:t>
                      </a:r>
                      <a:endParaRPr lang="en-US" sz="1400" b="0"/>
                    </a:p>
                  </a:txBody>
                  <a:tcPr/>
                </a:tc>
                <a:tc>
                  <a:txBody>
                    <a:bodyPr/>
                    <a:lstStyle/>
                    <a:p>
                      <a:pPr algn="ctr"/>
                      <a:r>
                        <a:rPr lang="ka-GE" sz="1400" b="0" smtClean="0"/>
                        <a:t>2017</a:t>
                      </a:r>
                      <a:endParaRPr lang="en-US" sz="1400" b="0"/>
                    </a:p>
                  </a:txBody>
                  <a:tcPr/>
                </a:tc>
              </a:tr>
              <a:tr h="242389">
                <a:tc>
                  <a:txBody>
                    <a:bodyPr/>
                    <a:lstStyle/>
                    <a:p>
                      <a:r>
                        <a:rPr lang="ka-GE" sz="1300" b="0" smtClean="0"/>
                        <a:t>შიდა კვოტა</a:t>
                      </a:r>
                      <a:endParaRPr lang="en-US" sz="1300" b="0" dirty="0"/>
                    </a:p>
                  </a:txBody>
                  <a:tcPr/>
                </a:tc>
                <a:tc>
                  <a:txBody>
                    <a:bodyPr/>
                    <a:lstStyle/>
                    <a:p>
                      <a:pPr algn="ctr"/>
                      <a:r>
                        <a:rPr lang="en-US" sz="1400" b="0" smtClean="0"/>
                        <a:t>0</a:t>
                      </a:r>
                      <a:endParaRPr lang="en-US" sz="1400" b="0"/>
                    </a:p>
                  </a:txBody>
                  <a:tcPr/>
                </a:tc>
                <a:tc>
                  <a:txBody>
                    <a:bodyPr/>
                    <a:lstStyle/>
                    <a:p>
                      <a:pPr algn="ctr"/>
                      <a:r>
                        <a:rPr lang="en-US" sz="1400" b="0" smtClean="0"/>
                        <a:t>0</a:t>
                      </a:r>
                      <a:endParaRPr lang="en-US" sz="1400" b="0"/>
                    </a:p>
                  </a:txBody>
                  <a:tcPr/>
                </a:tc>
                <a:tc>
                  <a:txBody>
                    <a:bodyPr/>
                    <a:lstStyle/>
                    <a:p>
                      <a:pPr algn="ctr"/>
                      <a:r>
                        <a:rPr lang="en-US" sz="1400" b="0" smtClean="0"/>
                        <a:t>0</a:t>
                      </a:r>
                      <a:endParaRPr lang="en-US" sz="1400" b="0"/>
                    </a:p>
                  </a:txBody>
                  <a:tcPr/>
                </a:tc>
                <a:tc>
                  <a:txBody>
                    <a:bodyPr/>
                    <a:lstStyle/>
                    <a:p>
                      <a:pPr algn="ctr"/>
                      <a:r>
                        <a:rPr lang="en-US" sz="1400" b="0" smtClean="0"/>
                        <a:t>3 000</a:t>
                      </a:r>
                      <a:endParaRPr lang="en-US" sz="1400" b="0"/>
                    </a:p>
                  </a:txBody>
                  <a:tcPr/>
                </a:tc>
              </a:tr>
              <a:tr h="242389">
                <a:tc>
                  <a:txBody>
                    <a:bodyPr/>
                    <a:lstStyle/>
                    <a:p>
                      <a:r>
                        <a:rPr lang="ka-GE" sz="1300" b="0" smtClean="0"/>
                        <a:t>გამოცხადებული  იმპორტი</a:t>
                      </a:r>
                      <a:endParaRPr lang="en-US" sz="1300" b="0" dirty="0"/>
                    </a:p>
                  </a:txBody>
                  <a:tcPr/>
                </a:tc>
                <a:tc>
                  <a:txBody>
                    <a:bodyPr/>
                    <a:lstStyle/>
                    <a:p>
                      <a:pPr algn="ctr"/>
                      <a:r>
                        <a:rPr lang="en-US" sz="1400" b="0" smtClean="0"/>
                        <a:t>0</a:t>
                      </a:r>
                      <a:endParaRPr lang="en-US" sz="1400" b="0"/>
                    </a:p>
                  </a:txBody>
                  <a:tcPr/>
                </a:tc>
                <a:tc>
                  <a:txBody>
                    <a:bodyPr/>
                    <a:lstStyle/>
                    <a:p>
                      <a:pPr algn="ctr"/>
                      <a:r>
                        <a:rPr lang="en-US" sz="1400" b="0" smtClean="0"/>
                        <a:t>0</a:t>
                      </a:r>
                      <a:endParaRPr lang="en-US" sz="1400" b="0"/>
                    </a:p>
                  </a:txBody>
                  <a:tcPr/>
                </a:tc>
                <a:tc>
                  <a:txBody>
                    <a:bodyPr/>
                    <a:lstStyle/>
                    <a:p>
                      <a:pPr algn="ctr"/>
                      <a:r>
                        <a:rPr lang="en-US" sz="1400" b="0" smtClean="0"/>
                        <a:t>0</a:t>
                      </a:r>
                      <a:endParaRPr lang="en-US" sz="1400" b="0"/>
                    </a:p>
                  </a:txBody>
                  <a:tcPr/>
                </a:tc>
                <a:tc>
                  <a:txBody>
                    <a:bodyPr/>
                    <a:lstStyle/>
                    <a:p>
                      <a:pPr algn="ctr"/>
                      <a:r>
                        <a:rPr lang="en-US" sz="1400" b="0" smtClean="0"/>
                        <a:t>0</a:t>
                      </a:r>
                      <a:endParaRPr lang="en-US" sz="1400" b="0"/>
                    </a:p>
                  </a:txBody>
                  <a:tcPr/>
                </a:tc>
              </a:tr>
              <a:tr h="242389">
                <a:tc>
                  <a:txBody>
                    <a:bodyPr/>
                    <a:lstStyle/>
                    <a:p>
                      <a:r>
                        <a:rPr lang="ka-GE" sz="1400" b="0" smtClean="0"/>
                        <a:t>ნაშთი წლის დასაწყისში</a:t>
                      </a:r>
                      <a:endParaRPr lang="en-US" sz="1400" b="0"/>
                    </a:p>
                  </a:txBody>
                  <a:tcPr/>
                </a:tc>
                <a:tc>
                  <a:txBody>
                    <a:bodyPr/>
                    <a:lstStyle/>
                    <a:p>
                      <a:pPr algn="ctr"/>
                      <a:r>
                        <a:rPr lang="en-US" sz="1400" b="0" smtClean="0"/>
                        <a:t>18972.7</a:t>
                      </a:r>
                      <a:endParaRPr lang="en-US" sz="1400" b="0"/>
                    </a:p>
                  </a:txBody>
                  <a:tcPr/>
                </a:tc>
                <a:tc>
                  <a:txBody>
                    <a:bodyPr/>
                    <a:lstStyle/>
                    <a:p>
                      <a:pPr algn="ctr"/>
                      <a:r>
                        <a:rPr lang="en-US" sz="1400" b="0" smtClean="0"/>
                        <a:t>6655.6</a:t>
                      </a:r>
                      <a:endParaRPr lang="en-US" sz="1400" b="0"/>
                    </a:p>
                  </a:txBody>
                  <a:tcPr/>
                </a:tc>
                <a:tc>
                  <a:txBody>
                    <a:bodyPr/>
                    <a:lstStyle/>
                    <a:p>
                      <a:pPr algn="ctr"/>
                      <a:r>
                        <a:rPr lang="en-US" sz="1400" b="0" smtClean="0"/>
                        <a:t>3499.8</a:t>
                      </a:r>
                      <a:endParaRPr lang="en-US" sz="1400" b="0"/>
                    </a:p>
                  </a:txBody>
                  <a:tcPr/>
                </a:tc>
                <a:tc>
                  <a:txBody>
                    <a:bodyPr/>
                    <a:lstStyle/>
                    <a:p>
                      <a:pPr algn="ctr"/>
                      <a:r>
                        <a:rPr lang="en-US" sz="1400" b="0" smtClean="0"/>
                        <a:t>22763.1</a:t>
                      </a:r>
                      <a:endParaRPr lang="en-US" sz="1400" b="0"/>
                    </a:p>
                  </a:txBody>
                  <a:tcPr/>
                </a:tc>
              </a:tr>
              <a:tr h="242389">
                <a:tc>
                  <a:txBody>
                    <a:bodyPr/>
                    <a:lstStyle/>
                    <a:p>
                      <a:r>
                        <a:rPr lang="ka-GE" sz="1400" b="0" smtClean="0"/>
                        <a:t>იმპორტი</a:t>
                      </a:r>
                      <a:endParaRPr lang="en-US" sz="1400" b="0"/>
                    </a:p>
                  </a:txBody>
                  <a:tcPr/>
                </a:tc>
                <a:tc>
                  <a:txBody>
                    <a:bodyPr/>
                    <a:lstStyle/>
                    <a:p>
                      <a:pPr algn="ctr"/>
                      <a:r>
                        <a:rPr lang="en-US" sz="1400" b="0" smtClean="0"/>
                        <a:t>6001.0</a:t>
                      </a:r>
                      <a:endParaRPr lang="en-US" sz="1400" b="0"/>
                    </a:p>
                  </a:txBody>
                  <a:tcPr/>
                </a:tc>
                <a:tc>
                  <a:txBody>
                    <a:bodyPr/>
                    <a:lstStyle/>
                    <a:p>
                      <a:pPr algn="ctr"/>
                      <a:r>
                        <a:rPr lang="en-US" sz="1400" b="0" smtClean="0"/>
                        <a:t>1.0</a:t>
                      </a:r>
                      <a:endParaRPr lang="en-US" sz="1400" b="0"/>
                    </a:p>
                  </a:txBody>
                  <a:tcPr/>
                </a:tc>
                <a:tc>
                  <a:txBody>
                    <a:bodyPr/>
                    <a:lstStyle/>
                    <a:p>
                      <a:pPr algn="ctr"/>
                      <a:r>
                        <a:rPr lang="en-US" sz="1400" b="0" smtClean="0"/>
                        <a:t>21706.8</a:t>
                      </a:r>
                      <a:endParaRPr lang="en-US" sz="1400" b="0"/>
                    </a:p>
                  </a:txBody>
                  <a:tcPr/>
                </a:tc>
                <a:tc>
                  <a:txBody>
                    <a:bodyPr/>
                    <a:lstStyle/>
                    <a:p>
                      <a:pPr algn="ctr"/>
                      <a:r>
                        <a:rPr lang="en-US" sz="1400" b="0" smtClean="0"/>
                        <a:t>4000.0</a:t>
                      </a:r>
                      <a:endParaRPr lang="en-US" sz="1400" b="0"/>
                    </a:p>
                  </a:txBody>
                  <a:tcPr/>
                </a:tc>
              </a:tr>
              <a:tr h="242389">
                <a:tc>
                  <a:txBody>
                    <a:bodyPr/>
                    <a:lstStyle/>
                    <a:p>
                      <a:r>
                        <a:rPr lang="ka-GE" sz="1400" b="0" smtClean="0"/>
                        <a:t>წლიური მოხმარება</a:t>
                      </a:r>
                      <a:endParaRPr lang="en-US" sz="1400" b="0"/>
                    </a:p>
                  </a:txBody>
                  <a:tcPr/>
                </a:tc>
                <a:tc>
                  <a:txBody>
                    <a:bodyPr/>
                    <a:lstStyle/>
                    <a:p>
                      <a:pPr algn="ctr"/>
                      <a:r>
                        <a:rPr lang="en-US" sz="1400" b="0" smtClean="0"/>
                        <a:t>18318.1</a:t>
                      </a:r>
                      <a:endParaRPr lang="en-US" sz="1400" b="0"/>
                    </a:p>
                  </a:txBody>
                  <a:tcPr/>
                </a:tc>
                <a:tc>
                  <a:txBody>
                    <a:bodyPr/>
                    <a:lstStyle/>
                    <a:p>
                      <a:pPr algn="ctr"/>
                      <a:r>
                        <a:rPr lang="en-US" sz="1400" b="0" smtClean="0"/>
                        <a:t>3156.8</a:t>
                      </a:r>
                      <a:endParaRPr lang="en-US" sz="1400" b="0"/>
                    </a:p>
                  </a:txBody>
                  <a:tcPr/>
                </a:tc>
                <a:tc>
                  <a:txBody>
                    <a:bodyPr/>
                    <a:lstStyle/>
                    <a:p>
                      <a:pPr algn="ctr"/>
                      <a:r>
                        <a:rPr lang="en-US" sz="1400" b="0" smtClean="0"/>
                        <a:t>2443.5</a:t>
                      </a:r>
                      <a:endParaRPr lang="en-US" sz="1400" b="0"/>
                    </a:p>
                  </a:txBody>
                  <a:tcPr/>
                </a:tc>
                <a:tc>
                  <a:txBody>
                    <a:bodyPr/>
                    <a:lstStyle/>
                    <a:p>
                      <a:pPr algn="ctr"/>
                      <a:r>
                        <a:rPr lang="en-US" sz="1400" b="0" smtClean="0"/>
                        <a:t>1519.8</a:t>
                      </a:r>
                      <a:endParaRPr lang="en-US" sz="1400" b="0"/>
                    </a:p>
                  </a:txBody>
                  <a:tcPr/>
                </a:tc>
              </a:tr>
              <a:tr h="242389">
                <a:tc>
                  <a:txBody>
                    <a:bodyPr/>
                    <a:lstStyle/>
                    <a:p>
                      <a:r>
                        <a:rPr lang="ka-GE" sz="1400" b="0" smtClean="0"/>
                        <a:t>ნაშთი წლის ბოლოს</a:t>
                      </a:r>
                      <a:endParaRPr lang="en-US" sz="1400" b="0"/>
                    </a:p>
                  </a:txBody>
                  <a:tcPr/>
                </a:tc>
                <a:tc>
                  <a:txBody>
                    <a:bodyPr/>
                    <a:lstStyle/>
                    <a:p>
                      <a:pPr algn="ctr"/>
                      <a:r>
                        <a:rPr lang="en-US" sz="1400" b="0" smtClean="0"/>
                        <a:t>6655.6</a:t>
                      </a:r>
                      <a:endParaRPr lang="en-US" sz="1400" b="0"/>
                    </a:p>
                  </a:txBody>
                  <a:tcPr/>
                </a:tc>
                <a:tc>
                  <a:txBody>
                    <a:bodyPr/>
                    <a:lstStyle/>
                    <a:p>
                      <a:pPr algn="ctr"/>
                      <a:r>
                        <a:rPr lang="en-US" sz="1400" b="0" smtClean="0"/>
                        <a:t>3499.8</a:t>
                      </a:r>
                      <a:endParaRPr lang="en-US" sz="1400" b="0"/>
                    </a:p>
                  </a:txBody>
                  <a:tcPr/>
                </a:tc>
                <a:tc>
                  <a:txBody>
                    <a:bodyPr/>
                    <a:lstStyle/>
                    <a:p>
                      <a:pPr algn="ctr"/>
                      <a:r>
                        <a:rPr lang="en-US" sz="1400" b="0" smtClean="0"/>
                        <a:t>22763.1</a:t>
                      </a:r>
                      <a:endParaRPr lang="en-US" sz="1400" b="0"/>
                    </a:p>
                  </a:txBody>
                  <a:tcPr/>
                </a:tc>
                <a:tc>
                  <a:txBody>
                    <a:bodyPr/>
                    <a:lstStyle/>
                    <a:p>
                      <a:pPr algn="ctr"/>
                      <a:r>
                        <a:rPr lang="en-US" sz="1400" b="0" smtClean="0"/>
                        <a:t>25243.3</a:t>
                      </a:r>
                      <a:endParaRPr lang="en-US" sz="1400" b="0"/>
                    </a:p>
                  </a:txBody>
                  <a:tcPr/>
                </a:tc>
              </a:tr>
            </a:tbl>
          </a:graphicData>
        </a:graphic>
      </p:graphicFrame>
      <p:sp>
        <p:nvSpPr>
          <p:cNvPr id="3" name="Freeform 2"/>
          <p:cNvSpPr/>
          <p:nvPr/>
        </p:nvSpPr>
        <p:spPr>
          <a:xfrm>
            <a:off x="1594755" y="1676400"/>
            <a:ext cx="2231571" cy="2329166"/>
          </a:xfrm>
          <a:custGeom>
            <a:avLst/>
            <a:gdLst>
              <a:gd name="connsiteX0" fmla="*/ 0 w 2231571"/>
              <a:gd name="connsiteY0" fmla="*/ 1645187 h 2329166"/>
              <a:gd name="connsiteX1" fmla="*/ 794657 w 2231571"/>
              <a:gd name="connsiteY1" fmla="*/ 2243902 h 2329166"/>
              <a:gd name="connsiteX2" fmla="*/ 1491343 w 2231571"/>
              <a:gd name="connsiteY2" fmla="*/ 1444 h 2329166"/>
              <a:gd name="connsiteX3" fmla="*/ 2231571 w 2231571"/>
              <a:gd name="connsiteY3" fmla="*/ 1873787 h 2329166"/>
            </a:gdLst>
            <a:ahLst/>
            <a:cxnLst>
              <a:cxn ang="0">
                <a:pos x="connsiteX0" y="connsiteY0"/>
              </a:cxn>
              <a:cxn ang="0">
                <a:pos x="connsiteX1" y="connsiteY1"/>
              </a:cxn>
              <a:cxn ang="0">
                <a:pos x="connsiteX2" y="connsiteY2"/>
              </a:cxn>
              <a:cxn ang="0">
                <a:pos x="connsiteX3" y="connsiteY3"/>
              </a:cxn>
            </a:cxnLst>
            <a:rect l="l" t="t" r="r" b="b"/>
            <a:pathLst>
              <a:path w="2231571" h="2329166">
                <a:moveTo>
                  <a:pt x="0" y="1645187"/>
                </a:moveTo>
                <a:cubicBezTo>
                  <a:pt x="273050" y="2081523"/>
                  <a:pt x="546100" y="2517859"/>
                  <a:pt x="794657" y="2243902"/>
                </a:cubicBezTo>
                <a:cubicBezTo>
                  <a:pt x="1043214" y="1969945"/>
                  <a:pt x="1251857" y="63130"/>
                  <a:pt x="1491343" y="1444"/>
                </a:cubicBezTo>
                <a:cubicBezTo>
                  <a:pt x="1730829" y="-60242"/>
                  <a:pt x="2231571" y="1873787"/>
                  <a:pt x="2231571" y="1873787"/>
                </a:cubicBezTo>
              </a:path>
            </a:pathLst>
          </a:custGeom>
          <a:noFill/>
          <a:ln w="57150">
            <a:solidFill>
              <a:srgbClr val="FF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Freeform 9"/>
          <p:cNvSpPr/>
          <p:nvPr/>
        </p:nvSpPr>
        <p:spPr>
          <a:xfrm>
            <a:off x="6055987" y="1623443"/>
            <a:ext cx="2220686" cy="2220686"/>
          </a:xfrm>
          <a:custGeom>
            <a:avLst/>
            <a:gdLst>
              <a:gd name="connsiteX0" fmla="*/ 0 w 2220686"/>
              <a:gd name="connsiteY0" fmla="*/ 0 h 2220686"/>
              <a:gd name="connsiteX1" fmla="*/ 762000 w 2220686"/>
              <a:gd name="connsiteY1" fmla="*/ 1981200 h 2220686"/>
              <a:gd name="connsiteX2" fmla="*/ 762000 w 2220686"/>
              <a:gd name="connsiteY2" fmla="*/ 1981200 h 2220686"/>
              <a:gd name="connsiteX3" fmla="*/ 1469572 w 2220686"/>
              <a:gd name="connsiteY3" fmla="*/ 2090057 h 2220686"/>
              <a:gd name="connsiteX4" fmla="*/ 2220686 w 2220686"/>
              <a:gd name="connsiteY4" fmla="*/ 2220686 h 22206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20686" h="2220686">
                <a:moveTo>
                  <a:pt x="0" y="0"/>
                </a:moveTo>
                <a:lnTo>
                  <a:pt x="762000" y="1981200"/>
                </a:lnTo>
                <a:lnTo>
                  <a:pt x="762000" y="1981200"/>
                </a:lnTo>
                <a:lnTo>
                  <a:pt x="1469572" y="2090057"/>
                </a:lnTo>
                <a:lnTo>
                  <a:pt x="2220686" y="2220686"/>
                </a:lnTo>
              </a:path>
            </a:pathLst>
          </a:custGeom>
          <a:noFill/>
          <a:ln w="57150">
            <a:solidFill>
              <a:srgbClr val="FF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790020193"/>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78" y="228600"/>
            <a:ext cx="9067800" cy="1104106"/>
          </a:xfrm>
        </p:spPr>
        <p:txBody>
          <a:bodyPr>
            <a:noAutofit/>
          </a:bodyPr>
          <a:lstStyle/>
          <a:p>
            <a:pPr algn="ctr" fontAlgn="base"/>
            <a:r>
              <a:rPr lang="ka-GE" sz="1800">
                <a:solidFill>
                  <a:schemeClr val="tx2"/>
                </a:solidFill>
                <a:effectLst/>
                <a:latin typeface="+mn-lt"/>
                <a:ea typeface="+mn-ea"/>
                <a:cs typeface="+mn-cs"/>
              </a:rPr>
              <a:t>ინფორმაცია </a:t>
            </a:r>
            <a:r>
              <a:rPr lang="en-US" sz="1800" smtClean="0">
                <a:solidFill>
                  <a:schemeClr val="tx2"/>
                </a:solidFill>
                <a:effectLst/>
                <a:latin typeface="+mn-lt"/>
                <a:ea typeface="+mn-ea"/>
                <a:cs typeface="+mn-cs"/>
              </a:rPr>
              <a:t/>
            </a:r>
            <a:br>
              <a:rPr lang="en-US" sz="1800" smtClean="0">
                <a:solidFill>
                  <a:schemeClr val="tx2"/>
                </a:solidFill>
                <a:effectLst/>
                <a:latin typeface="+mn-lt"/>
                <a:ea typeface="+mn-ea"/>
                <a:cs typeface="+mn-cs"/>
              </a:rPr>
            </a:br>
            <a:r>
              <a:rPr lang="ka-GE" sz="1800" smtClean="0">
                <a:solidFill>
                  <a:schemeClr val="tx2"/>
                </a:solidFill>
                <a:effectLst/>
                <a:latin typeface="+mn-lt"/>
                <a:ea typeface="+mn-ea"/>
                <a:cs typeface="+mn-cs"/>
              </a:rPr>
              <a:t>2017 </a:t>
            </a:r>
            <a:r>
              <a:rPr lang="ka-GE" sz="1800" dirty="0">
                <a:solidFill>
                  <a:schemeClr val="tx2"/>
                </a:solidFill>
                <a:effectLst/>
                <a:latin typeface="+mn-lt"/>
                <a:ea typeface="+mn-ea"/>
                <a:cs typeface="+mn-cs"/>
              </a:rPr>
              <a:t>წელს ქვეყანაში ზოგიერთ სპეციალურ კონტროლს დაქვემდებარებულ ფარმაცევტულ პროდუქტთან გათანაბრებულ სამკურნალო საშუალებების იმპორტზე, ხარჯვასა და  წლის ბოლოს არსებულ ნაშთებზე</a:t>
            </a:r>
            <a:endParaRPr lang="en-US" sz="1800" dirty="0">
              <a:solidFill>
                <a:schemeClr val="tx2"/>
              </a:solidFill>
              <a:effectLst/>
              <a:latin typeface="+mn-lt"/>
              <a:ea typeface="+mn-ea"/>
              <a:cs typeface="+mn-cs"/>
            </a:endParaRP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2984177903"/>
              </p:ext>
            </p:extLst>
          </p:nvPr>
        </p:nvGraphicFramePr>
        <p:xfrm>
          <a:off x="228600" y="1600200"/>
          <a:ext cx="8763000" cy="5103622"/>
        </p:xfrm>
        <a:graphic>
          <a:graphicData uri="http://schemas.openxmlformats.org/drawingml/2006/table">
            <a:tbl>
              <a:tblPr firstRow="1" firstCol="1" bandRow="1">
                <a:tableStyleId>{3B4B98B0-60AC-42C2-AFA5-B58CD77FA1E5}</a:tableStyleId>
              </a:tblPr>
              <a:tblGrid>
                <a:gridCol w="1676400"/>
                <a:gridCol w="990600"/>
                <a:gridCol w="914400"/>
                <a:gridCol w="838200"/>
                <a:gridCol w="990600"/>
                <a:gridCol w="3352800"/>
              </a:tblGrid>
              <a:tr h="190500">
                <a:tc>
                  <a:txBody>
                    <a:bodyPr/>
                    <a:lstStyle/>
                    <a:p>
                      <a:pPr marL="0" marR="0" algn="ctr">
                        <a:lnSpc>
                          <a:spcPct val="115000"/>
                        </a:lnSpc>
                        <a:spcBef>
                          <a:spcPts val="0"/>
                        </a:spcBef>
                        <a:spcAft>
                          <a:spcPts val="0"/>
                        </a:spcAft>
                      </a:pPr>
                      <a:r>
                        <a:rPr lang="en-US" sz="1200" b="0">
                          <a:effectLst/>
                        </a:rPr>
                        <a:t>2017 წელი</a:t>
                      </a:r>
                      <a:endParaRPr lang="en-US" sz="1200" b="0">
                        <a:effectLst/>
                        <a:latin typeface="Calibri"/>
                        <a:ea typeface="Calibri"/>
                        <a:cs typeface="Times New Roman"/>
                      </a:endParaRPr>
                    </a:p>
                  </a:txBody>
                  <a:tcPr marL="68580" marR="68580" marT="0" marB="0" anchor="ctr"/>
                </a:tc>
                <a:tc>
                  <a:txBody>
                    <a:bodyPr/>
                    <a:lstStyle/>
                    <a:p>
                      <a:pPr marL="0" marR="0" algn="ctr">
                        <a:lnSpc>
                          <a:spcPct val="115000"/>
                        </a:lnSpc>
                        <a:spcBef>
                          <a:spcPts val="0"/>
                        </a:spcBef>
                        <a:spcAft>
                          <a:spcPts val="0"/>
                        </a:spcAft>
                      </a:pPr>
                      <a:r>
                        <a:rPr lang="ka-GE" sz="1200" b="0">
                          <a:effectLst/>
                        </a:rPr>
                        <a:t>2017 წლის დასაწყისში </a:t>
                      </a:r>
                      <a:r>
                        <a:rPr lang="en-US" sz="1200" b="0">
                          <a:effectLst/>
                        </a:rPr>
                        <a:t>ნაშთი</a:t>
                      </a:r>
                      <a:r>
                        <a:rPr lang="ka-GE" sz="1200" b="0">
                          <a:effectLst/>
                        </a:rPr>
                        <a:t>   </a:t>
                      </a:r>
                      <a:endParaRPr lang="ka-GE" sz="1200" b="0" smtClean="0">
                        <a:effectLst/>
                      </a:endParaRPr>
                    </a:p>
                    <a:p>
                      <a:pPr marL="0" marR="0" algn="ctr">
                        <a:lnSpc>
                          <a:spcPct val="115000"/>
                        </a:lnSpc>
                        <a:spcBef>
                          <a:spcPts val="0"/>
                        </a:spcBef>
                        <a:spcAft>
                          <a:spcPts val="0"/>
                        </a:spcAft>
                      </a:pPr>
                      <a:endParaRPr lang="en-US" sz="1200" b="0">
                        <a:effectLst/>
                        <a:latin typeface="Calibri"/>
                        <a:ea typeface="Calibri"/>
                        <a:cs typeface="Times New Roman"/>
                      </a:endParaRPr>
                    </a:p>
                  </a:txBody>
                  <a:tcPr marL="68580" marR="68580" marT="0" marB="0" anchor="ctr"/>
                </a:tc>
                <a:tc>
                  <a:txBody>
                    <a:bodyPr/>
                    <a:lstStyle/>
                    <a:p>
                      <a:pPr marL="0" marR="0" algn="ctr">
                        <a:lnSpc>
                          <a:spcPct val="115000"/>
                        </a:lnSpc>
                        <a:spcBef>
                          <a:spcPts val="0"/>
                        </a:spcBef>
                        <a:spcAft>
                          <a:spcPts val="0"/>
                        </a:spcAft>
                      </a:pPr>
                      <a:r>
                        <a:rPr lang="ka-GE" sz="1200" b="0">
                          <a:effectLst/>
                        </a:rPr>
                        <a:t>2017 წლის ბოლოს </a:t>
                      </a:r>
                      <a:r>
                        <a:rPr lang="en-US" sz="1200" b="0">
                          <a:effectLst/>
                        </a:rPr>
                        <a:t>ნაშთი</a:t>
                      </a:r>
                      <a:endParaRPr lang="en-US" sz="1200" b="0">
                        <a:effectLst/>
                        <a:latin typeface="Calibri"/>
                        <a:ea typeface="Calibri"/>
                        <a:cs typeface="Times New Roman"/>
                      </a:endParaRPr>
                    </a:p>
                  </a:txBody>
                  <a:tcPr marL="68580" marR="68580" marT="0" marB="0" anchor="ctr"/>
                </a:tc>
                <a:tc>
                  <a:txBody>
                    <a:bodyPr/>
                    <a:lstStyle/>
                    <a:p>
                      <a:pPr marL="0" marR="0" algn="ctr">
                        <a:lnSpc>
                          <a:spcPct val="115000"/>
                        </a:lnSpc>
                        <a:spcBef>
                          <a:spcPts val="0"/>
                        </a:spcBef>
                        <a:spcAft>
                          <a:spcPts val="0"/>
                        </a:spcAft>
                      </a:pPr>
                      <a:r>
                        <a:rPr lang="ka-GE" sz="1200" b="0">
                          <a:effectLst/>
                        </a:rPr>
                        <a:t>2017 წლის იმპორტი</a:t>
                      </a:r>
                      <a:endParaRPr lang="en-US" sz="1200" b="0">
                        <a:effectLst/>
                        <a:latin typeface="Calibri"/>
                        <a:ea typeface="Calibri"/>
                        <a:cs typeface="Times New Roman"/>
                      </a:endParaRPr>
                    </a:p>
                  </a:txBody>
                  <a:tcPr marL="68580" marR="68580" marT="0" marB="0" anchor="ctr"/>
                </a:tc>
                <a:tc>
                  <a:txBody>
                    <a:bodyPr/>
                    <a:lstStyle/>
                    <a:p>
                      <a:pPr marL="0" marR="0" algn="ctr">
                        <a:lnSpc>
                          <a:spcPct val="115000"/>
                        </a:lnSpc>
                        <a:spcBef>
                          <a:spcPts val="0"/>
                        </a:spcBef>
                        <a:spcAft>
                          <a:spcPts val="0"/>
                        </a:spcAft>
                      </a:pPr>
                      <a:r>
                        <a:rPr lang="ka-GE" sz="1200" b="0">
                          <a:effectLst/>
                        </a:rPr>
                        <a:t>2017 წლის ხ</a:t>
                      </a:r>
                      <a:r>
                        <a:rPr lang="en-US" sz="1200" b="0">
                          <a:effectLst/>
                        </a:rPr>
                        <a:t>არჯვა</a:t>
                      </a:r>
                      <a:endParaRPr lang="en-US" sz="1200" b="0">
                        <a:effectLst/>
                        <a:latin typeface="Calibri"/>
                        <a:ea typeface="Calibri"/>
                        <a:cs typeface="Times New Roman"/>
                      </a:endParaRPr>
                    </a:p>
                  </a:txBody>
                  <a:tcPr marL="68580" marR="68580" marT="0" marB="0" anchor="ctr"/>
                </a:tc>
                <a:tc>
                  <a:txBody>
                    <a:bodyPr/>
                    <a:lstStyle/>
                    <a:p>
                      <a:pPr marL="0" marR="0" algn="ctr">
                        <a:lnSpc>
                          <a:spcPct val="115000"/>
                        </a:lnSpc>
                        <a:spcBef>
                          <a:spcPts val="0"/>
                        </a:spcBef>
                        <a:spcAft>
                          <a:spcPts val="0"/>
                        </a:spcAft>
                      </a:pPr>
                      <a:r>
                        <a:rPr lang="ka-GE" sz="1200" b="0">
                          <a:effectLst/>
                        </a:rPr>
                        <a:t>შენიშვნა</a:t>
                      </a:r>
                      <a:endParaRPr lang="en-US" sz="1200" b="0">
                        <a:effectLst/>
                        <a:latin typeface="Calibri"/>
                        <a:ea typeface="Calibri"/>
                        <a:cs typeface="Times New Roman"/>
                      </a:endParaRPr>
                    </a:p>
                  </a:txBody>
                  <a:tcPr marL="68580" marR="68580" marT="0" marB="0" anchor="ctr"/>
                </a:tc>
              </a:tr>
              <a:tr h="190500">
                <a:tc>
                  <a:txBody>
                    <a:bodyPr/>
                    <a:lstStyle/>
                    <a:p>
                      <a:pPr marL="0" marR="0">
                        <a:lnSpc>
                          <a:spcPct val="115000"/>
                        </a:lnSpc>
                        <a:spcBef>
                          <a:spcPts val="0"/>
                        </a:spcBef>
                        <a:spcAft>
                          <a:spcPts val="0"/>
                        </a:spcAft>
                      </a:pPr>
                      <a:r>
                        <a:rPr lang="en-US" sz="1200" b="0">
                          <a:effectLst/>
                        </a:rPr>
                        <a:t> </a:t>
                      </a:r>
                      <a:endParaRPr lang="en-US" sz="1200" b="0">
                        <a:effectLst/>
                        <a:latin typeface="Calibri"/>
                        <a:ea typeface="Calibri"/>
                        <a:cs typeface="Times New Roman"/>
                      </a:endParaRPr>
                    </a:p>
                  </a:txBody>
                  <a:tcPr marL="68580" marR="68580" marT="0" marB="0" anchor="ctr"/>
                </a:tc>
                <a:tc>
                  <a:txBody>
                    <a:bodyPr/>
                    <a:lstStyle/>
                    <a:p>
                      <a:pPr marL="0" marR="0" algn="ctr">
                        <a:lnSpc>
                          <a:spcPct val="115000"/>
                        </a:lnSpc>
                        <a:spcBef>
                          <a:spcPts val="0"/>
                        </a:spcBef>
                        <a:spcAft>
                          <a:spcPts val="0"/>
                        </a:spcAft>
                      </a:pPr>
                      <a:r>
                        <a:rPr lang="ka-GE" sz="1200" b="0">
                          <a:effectLst/>
                        </a:rPr>
                        <a:t> გრამი</a:t>
                      </a:r>
                      <a:endParaRPr lang="en-US" sz="1200" b="0">
                        <a:effectLst/>
                        <a:latin typeface="Calibri"/>
                        <a:ea typeface="Calibri"/>
                        <a:cs typeface="Times New Roman"/>
                      </a:endParaRPr>
                    </a:p>
                  </a:txBody>
                  <a:tcPr marL="68580" marR="68580" marT="0" marB="0" anchor="ctr"/>
                </a:tc>
                <a:tc>
                  <a:txBody>
                    <a:bodyPr/>
                    <a:lstStyle/>
                    <a:p>
                      <a:pPr marL="0" marR="0">
                        <a:lnSpc>
                          <a:spcPct val="115000"/>
                        </a:lnSpc>
                        <a:spcBef>
                          <a:spcPts val="0"/>
                        </a:spcBef>
                        <a:spcAft>
                          <a:spcPts val="0"/>
                        </a:spcAft>
                      </a:pPr>
                      <a:r>
                        <a:rPr lang="ka-GE" sz="1200" b="0">
                          <a:effectLst/>
                        </a:rPr>
                        <a:t> გრამი</a:t>
                      </a:r>
                      <a:endParaRPr lang="en-US" sz="1200" b="0">
                        <a:effectLst/>
                        <a:latin typeface="Calibri"/>
                        <a:ea typeface="Calibri"/>
                        <a:cs typeface="Times New Roman"/>
                      </a:endParaRPr>
                    </a:p>
                  </a:txBody>
                  <a:tcPr marL="68580" marR="68580" marT="0" marB="0" anchor="ctr"/>
                </a:tc>
                <a:tc>
                  <a:txBody>
                    <a:bodyPr/>
                    <a:lstStyle/>
                    <a:p>
                      <a:pPr marL="0" marR="0">
                        <a:lnSpc>
                          <a:spcPct val="115000"/>
                        </a:lnSpc>
                        <a:spcBef>
                          <a:spcPts val="0"/>
                        </a:spcBef>
                        <a:spcAft>
                          <a:spcPts val="0"/>
                        </a:spcAft>
                      </a:pPr>
                      <a:r>
                        <a:rPr lang="ka-GE" sz="1200" b="0">
                          <a:effectLst/>
                        </a:rPr>
                        <a:t>გრამი</a:t>
                      </a:r>
                      <a:endParaRPr lang="en-US" sz="1200" b="0">
                        <a:effectLst/>
                        <a:latin typeface="Calibri"/>
                        <a:ea typeface="Calibri"/>
                        <a:cs typeface="Times New Roman"/>
                      </a:endParaRPr>
                    </a:p>
                  </a:txBody>
                  <a:tcPr marL="68580" marR="68580" marT="0" marB="0" anchor="ctr"/>
                </a:tc>
                <a:tc>
                  <a:txBody>
                    <a:bodyPr/>
                    <a:lstStyle/>
                    <a:p>
                      <a:pPr marL="0" marR="0" algn="ctr">
                        <a:lnSpc>
                          <a:spcPct val="115000"/>
                        </a:lnSpc>
                        <a:spcBef>
                          <a:spcPts val="0"/>
                        </a:spcBef>
                        <a:spcAft>
                          <a:spcPts val="0"/>
                        </a:spcAft>
                      </a:pPr>
                      <a:r>
                        <a:rPr lang="ka-GE" sz="1200" b="0">
                          <a:effectLst/>
                        </a:rPr>
                        <a:t>გრამი</a:t>
                      </a:r>
                      <a:r>
                        <a:rPr lang="en-US" sz="1200" b="0">
                          <a:effectLst/>
                        </a:rPr>
                        <a:t> </a:t>
                      </a:r>
                      <a:endParaRPr lang="en-US" sz="1200" b="0">
                        <a:effectLst/>
                        <a:latin typeface="Calibri"/>
                        <a:ea typeface="Calibri"/>
                        <a:cs typeface="Times New Roman"/>
                      </a:endParaRPr>
                    </a:p>
                  </a:txBody>
                  <a:tcPr marL="68580" marR="68580" marT="0" marB="0" anchor="ctr"/>
                </a:tc>
                <a:tc>
                  <a:txBody>
                    <a:bodyPr/>
                    <a:lstStyle/>
                    <a:p>
                      <a:pPr marL="0" marR="0" algn="ctr">
                        <a:lnSpc>
                          <a:spcPct val="115000"/>
                        </a:lnSpc>
                        <a:spcBef>
                          <a:spcPts val="0"/>
                        </a:spcBef>
                        <a:spcAft>
                          <a:spcPts val="0"/>
                        </a:spcAft>
                      </a:pPr>
                      <a:r>
                        <a:rPr lang="en-US" sz="1200" b="0">
                          <a:effectLst/>
                        </a:rPr>
                        <a:t> </a:t>
                      </a:r>
                      <a:endParaRPr lang="en-US" sz="1200" b="0">
                        <a:effectLst/>
                        <a:latin typeface="Calibri"/>
                        <a:ea typeface="Calibri"/>
                        <a:cs typeface="Times New Roman"/>
                      </a:endParaRPr>
                    </a:p>
                  </a:txBody>
                  <a:tcPr marL="68580" marR="68580" marT="0" marB="0" anchor="ctr"/>
                </a:tc>
              </a:tr>
              <a:tr h="190500">
                <a:tc>
                  <a:txBody>
                    <a:bodyPr/>
                    <a:lstStyle/>
                    <a:p>
                      <a:pPr marL="0" marR="0">
                        <a:lnSpc>
                          <a:spcPct val="115000"/>
                        </a:lnSpc>
                        <a:spcBef>
                          <a:spcPts val="0"/>
                        </a:spcBef>
                        <a:spcAft>
                          <a:spcPts val="0"/>
                        </a:spcAft>
                      </a:pPr>
                      <a:r>
                        <a:rPr lang="ka-GE" sz="1200" b="0">
                          <a:effectLst/>
                        </a:rPr>
                        <a:t>ბაკლოფენი</a:t>
                      </a:r>
                      <a:endParaRPr lang="en-US" sz="1200" b="0">
                        <a:effectLst/>
                        <a:latin typeface="Calibri"/>
                        <a:ea typeface="Calibri"/>
                        <a:cs typeface="Times New Roman"/>
                      </a:endParaRPr>
                    </a:p>
                  </a:txBody>
                  <a:tcPr marL="68580" marR="68580" marT="0" marB="0" anchor="ctr"/>
                </a:tc>
                <a:tc>
                  <a:txBody>
                    <a:bodyPr/>
                    <a:lstStyle/>
                    <a:p>
                      <a:pPr marL="0" marR="0" algn="ctr">
                        <a:lnSpc>
                          <a:spcPct val="115000"/>
                        </a:lnSpc>
                        <a:spcBef>
                          <a:spcPts val="0"/>
                        </a:spcBef>
                        <a:spcAft>
                          <a:spcPts val="0"/>
                        </a:spcAft>
                      </a:pPr>
                      <a:r>
                        <a:rPr lang="en-US" sz="1200" b="0">
                          <a:effectLst/>
                        </a:rPr>
                        <a:t>3055</a:t>
                      </a:r>
                      <a:endParaRPr lang="en-US" sz="1200" b="0">
                        <a:effectLst/>
                        <a:latin typeface="Calibri"/>
                        <a:ea typeface="Calibri"/>
                        <a:cs typeface="Times New Roman"/>
                      </a:endParaRPr>
                    </a:p>
                  </a:txBody>
                  <a:tcPr marL="68580" marR="68580" marT="0" marB="0" anchor="ctr"/>
                </a:tc>
                <a:tc>
                  <a:txBody>
                    <a:bodyPr/>
                    <a:lstStyle/>
                    <a:p>
                      <a:pPr marL="0" marR="0" algn="r">
                        <a:lnSpc>
                          <a:spcPct val="115000"/>
                        </a:lnSpc>
                        <a:spcBef>
                          <a:spcPts val="0"/>
                        </a:spcBef>
                        <a:spcAft>
                          <a:spcPts val="0"/>
                        </a:spcAft>
                      </a:pPr>
                      <a:r>
                        <a:rPr lang="en-US" sz="1200" b="0">
                          <a:effectLst/>
                        </a:rPr>
                        <a:t>23512.825</a:t>
                      </a:r>
                      <a:endParaRPr lang="en-US" sz="1200" b="0">
                        <a:effectLst/>
                        <a:latin typeface="Calibri"/>
                        <a:ea typeface="Calibri"/>
                        <a:cs typeface="Times New Roman"/>
                      </a:endParaRPr>
                    </a:p>
                  </a:txBody>
                  <a:tcPr marL="68580" marR="68580" marT="0" marB="0" anchor="ctr"/>
                </a:tc>
                <a:tc>
                  <a:txBody>
                    <a:bodyPr/>
                    <a:lstStyle/>
                    <a:p>
                      <a:pPr marL="0" marR="0" algn="r">
                        <a:lnSpc>
                          <a:spcPct val="115000"/>
                        </a:lnSpc>
                        <a:spcBef>
                          <a:spcPts val="0"/>
                        </a:spcBef>
                        <a:spcAft>
                          <a:spcPts val="0"/>
                        </a:spcAft>
                      </a:pPr>
                      <a:r>
                        <a:rPr lang="en-US" sz="1200" b="0">
                          <a:effectLst/>
                        </a:rPr>
                        <a:t>68763</a:t>
                      </a:r>
                      <a:endParaRPr lang="en-US" sz="1200" b="0">
                        <a:effectLst/>
                        <a:latin typeface="Calibri"/>
                        <a:ea typeface="Calibri"/>
                        <a:cs typeface="Times New Roman"/>
                      </a:endParaRPr>
                    </a:p>
                  </a:txBody>
                  <a:tcPr marL="68580" marR="68580" marT="0" marB="0" anchor="ctr"/>
                </a:tc>
                <a:tc>
                  <a:txBody>
                    <a:bodyPr/>
                    <a:lstStyle/>
                    <a:p>
                      <a:pPr marL="0" marR="0" algn="ctr">
                        <a:lnSpc>
                          <a:spcPct val="115000"/>
                        </a:lnSpc>
                        <a:spcBef>
                          <a:spcPts val="0"/>
                        </a:spcBef>
                        <a:spcAft>
                          <a:spcPts val="0"/>
                        </a:spcAft>
                      </a:pPr>
                      <a:r>
                        <a:rPr lang="en-US" sz="1200" b="0">
                          <a:effectLst/>
                        </a:rPr>
                        <a:t>48305.175</a:t>
                      </a:r>
                      <a:endParaRPr lang="en-US" sz="1200" b="0">
                        <a:effectLst/>
                        <a:latin typeface="Calibri"/>
                        <a:ea typeface="Calibri"/>
                        <a:cs typeface="Times New Roman"/>
                      </a:endParaRPr>
                    </a:p>
                  </a:txBody>
                  <a:tcPr marL="68580" marR="68580" marT="0" marB="0" anchor="ctr"/>
                </a:tc>
                <a:tc>
                  <a:txBody>
                    <a:bodyPr/>
                    <a:lstStyle/>
                    <a:p>
                      <a:pPr marL="0" marR="0" algn="ctr">
                        <a:lnSpc>
                          <a:spcPct val="115000"/>
                        </a:lnSpc>
                        <a:spcBef>
                          <a:spcPts val="0"/>
                        </a:spcBef>
                        <a:spcAft>
                          <a:spcPts val="0"/>
                        </a:spcAft>
                      </a:pPr>
                      <a:r>
                        <a:rPr lang="en-US" sz="1200" b="0">
                          <a:effectLst/>
                        </a:rPr>
                        <a:t> </a:t>
                      </a:r>
                      <a:endParaRPr lang="en-US" sz="1200" b="0">
                        <a:effectLst/>
                        <a:latin typeface="Calibri"/>
                        <a:ea typeface="Calibri"/>
                        <a:cs typeface="Times New Roman"/>
                      </a:endParaRPr>
                    </a:p>
                  </a:txBody>
                  <a:tcPr marL="68580" marR="68580" marT="0" marB="0" anchor="ctr"/>
                </a:tc>
              </a:tr>
              <a:tr h="190500">
                <a:tc>
                  <a:txBody>
                    <a:bodyPr/>
                    <a:lstStyle/>
                    <a:p>
                      <a:pPr marL="0" marR="0">
                        <a:lnSpc>
                          <a:spcPct val="115000"/>
                        </a:lnSpc>
                        <a:spcBef>
                          <a:spcPts val="0"/>
                        </a:spcBef>
                        <a:spcAft>
                          <a:spcPts val="0"/>
                        </a:spcAft>
                      </a:pPr>
                      <a:r>
                        <a:rPr lang="ka-GE" sz="1200" b="0">
                          <a:effectLst/>
                        </a:rPr>
                        <a:t>გაბაპენტინი</a:t>
                      </a:r>
                      <a:endParaRPr lang="en-US" sz="1200" b="0">
                        <a:effectLst/>
                        <a:latin typeface="Calibri"/>
                        <a:ea typeface="Calibri"/>
                        <a:cs typeface="Times New Roman"/>
                      </a:endParaRPr>
                    </a:p>
                  </a:txBody>
                  <a:tcPr marL="68580" marR="68580" marT="0" marB="0" anchor="ctr"/>
                </a:tc>
                <a:tc>
                  <a:txBody>
                    <a:bodyPr/>
                    <a:lstStyle/>
                    <a:p>
                      <a:pPr marL="0" marR="0" algn="ctr">
                        <a:lnSpc>
                          <a:spcPct val="115000"/>
                        </a:lnSpc>
                        <a:spcBef>
                          <a:spcPts val="0"/>
                        </a:spcBef>
                        <a:spcAft>
                          <a:spcPts val="0"/>
                        </a:spcAft>
                      </a:pPr>
                      <a:r>
                        <a:rPr lang="en-US" sz="1200" b="0">
                          <a:effectLst/>
                        </a:rPr>
                        <a:t>1069022</a:t>
                      </a:r>
                      <a:endParaRPr lang="en-US" sz="1200" b="0">
                        <a:effectLst/>
                        <a:latin typeface="Calibri"/>
                        <a:ea typeface="Calibri"/>
                        <a:cs typeface="Times New Roman"/>
                      </a:endParaRPr>
                    </a:p>
                  </a:txBody>
                  <a:tcPr marL="68580" marR="68580" marT="0" marB="0" anchor="ctr"/>
                </a:tc>
                <a:tc>
                  <a:txBody>
                    <a:bodyPr/>
                    <a:lstStyle/>
                    <a:p>
                      <a:pPr marL="0" marR="0" algn="r">
                        <a:lnSpc>
                          <a:spcPct val="115000"/>
                        </a:lnSpc>
                        <a:spcBef>
                          <a:spcPts val="0"/>
                        </a:spcBef>
                        <a:spcAft>
                          <a:spcPts val="0"/>
                        </a:spcAft>
                      </a:pPr>
                      <a:r>
                        <a:rPr lang="en-US" sz="1200" b="0">
                          <a:effectLst/>
                        </a:rPr>
                        <a:t>46262.9</a:t>
                      </a:r>
                      <a:endParaRPr lang="en-US" sz="1200" b="0">
                        <a:effectLst/>
                        <a:latin typeface="Calibri"/>
                        <a:ea typeface="Calibri"/>
                        <a:cs typeface="Times New Roman"/>
                      </a:endParaRPr>
                    </a:p>
                  </a:txBody>
                  <a:tcPr marL="68580" marR="68580" marT="0" marB="0" anchor="ctr"/>
                </a:tc>
                <a:tc>
                  <a:txBody>
                    <a:bodyPr/>
                    <a:lstStyle/>
                    <a:p>
                      <a:pPr marL="0" marR="0" algn="r">
                        <a:lnSpc>
                          <a:spcPct val="115000"/>
                        </a:lnSpc>
                        <a:spcBef>
                          <a:spcPts val="0"/>
                        </a:spcBef>
                        <a:spcAft>
                          <a:spcPts val="0"/>
                        </a:spcAft>
                      </a:pPr>
                      <a:r>
                        <a:rPr lang="en-US" sz="1200" b="0">
                          <a:effectLst/>
                        </a:rPr>
                        <a:t>236955</a:t>
                      </a:r>
                      <a:r>
                        <a:rPr lang="ka-GE" sz="1200" b="0">
                          <a:effectLst/>
                        </a:rPr>
                        <a:t>,1</a:t>
                      </a:r>
                      <a:endParaRPr lang="en-US" sz="1200" b="0">
                        <a:effectLst/>
                        <a:latin typeface="Calibri"/>
                        <a:ea typeface="Calibri"/>
                        <a:cs typeface="Times New Roman"/>
                      </a:endParaRPr>
                    </a:p>
                  </a:txBody>
                  <a:tcPr marL="68580" marR="68580" marT="0" marB="0" anchor="ctr"/>
                </a:tc>
                <a:tc>
                  <a:txBody>
                    <a:bodyPr/>
                    <a:lstStyle/>
                    <a:p>
                      <a:pPr marL="0" marR="0" algn="ctr">
                        <a:lnSpc>
                          <a:spcPct val="115000"/>
                        </a:lnSpc>
                        <a:spcBef>
                          <a:spcPts val="0"/>
                        </a:spcBef>
                        <a:spcAft>
                          <a:spcPts val="0"/>
                        </a:spcAft>
                      </a:pPr>
                      <a:r>
                        <a:rPr lang="en-US" sz="1200" b="0">
                          <a:effectLst/>
                        </a:rPr>
                        <a:t>1259714.</a:t>
                      </a:r>
                      <a:r>
                        <a:rPr lang="ka-GE" sz="1200" b="0">
                          <a:effectLst/>
                        </a:rPr>
                        <a:t>2</a:t>
                      </a:r>
                      <a:endParaRPr lang="en-US" sz="1200" b="0">
                        <a:effectLst/>
                        <a:latin typeface="Calibri"/>
                        <a:ea typeface="Calibri"/>
                        <a:cs typeface="Times New Roman"/>
                      </a:endParaRPr>
                    </a:p>
                  </a:txBody>
                  <a:tcPr marL="68580" marR="68580" marT="0" marB="0" anchor="ctr"/>
                </a:tc>
                <a:tc>
                  <a:txBody>
                    <a:bodyPr/>
                    <a:lstStyle/>
                    <a:p>
                      <a:pPr marL="0" marR="0" algn="just">
                        <a:lnSpc>
                          <a:spcPct val="115000"/>
                        </a:lnSpc>
                        <a:spcBef>
                          <a:spcPts val="0"/>
                        </a:spcBef>
                        <a:spcAft>
                          <a:spcPts val="0"/>
                        </a:spcAft>
                      </a:pPr>
                      <a:r>
                        <a:rPr lang="ka-GE" sz="1000" b="0">
                          <a:effectLst/>
                        </a:rPr>
                        <a:t>კვოტის ფარგლებში იმპორტირებულია </a:t>
                      </a:r>
                      <a:r>
                        <a:rPr lang="en-US" sz="1000" b="0">
                          <a:effectLst/>
                        </a:rPr>
                        <a:t>236795</a:t>
                      </a:r>
                      <a:r>
                        <a:rPr lang="ka-GE" sz="1000" b="0">
                          <a:effectLst/>
                        </a:rPr>
                        <a:t> გრამი + სარეგისტრაციო </a:t>
                      </a:r>
                      <a:r>
                        <a:rPr lang="ka-GE" sz="1000" b="0" smtClean="0">
                          <a:effectLst/>
                        </a:rPr>
                        <a:t>მიზნით - 160,1</a:t>
                      </a:r>
                      <a:endParaRPr lang="en-US" sz="1000" b="0">
                        <a:effectLst/>
                        <a:latin typeface="Calibri"/>
                        <a:ea typeface="Calibri"/>
                        <a:cs typeface="Times New Roman"/>
                      </a:endParaRPr>
                    </a:p>
                  </a:txBody>
                  <a:tcPr marL="68580" marR="68580" marT="0" marB="0" anchor="ctr"/>
                </a:tc>
              </a:tr>
              <a:tr h="199390">
                <a:tc>
                  <a:txBody>
                    <a:bodyPr/>
                    <a:lstStyle/>
                    <a:p>
                      <a:pPr marL="0" marR="0">
                        <a:lnSpc>
                          <a:spcPct val="115000"/>
                        </a:lnSpc>
                        <a:spcBef>
                          <a:spcPts val="0"/>
                        </a:spcBef>
                        <a:spcAft>
                          <a:spcPts val="0"/>
                        </a:spcAft>
                      </a:pPr>
                      <a:r>
                        <a:rPr lang="ka-GE" sz="1200" b="0">
                          <a:effectLst/>
                        </a:rPr>
                        <a:t>ტროპიკამიდი</a:t>
                      </a:r>
                      <a:endParaRPr lang="en-US" sz="1200" b="0">
                        <a:effectLst/>
                        <a:latin typeface="Calibri"/>
                        <a:ea typeface="Calibri"/>
                        <a:cs typeface="Times New Roman"/>
                      </a:endParaRPr>
                    </a:p>
                  </a:txBody>
                  <a:tcPr marL="68580" marR="68580" marT="0" marB="0" anchor="ctr"/>
                </a:tc>
                <a:tc>
                  <a:txBody>
                    <a:bodyPr/>
                    <a:lstStyle/>
                    <a:p>
                      <a:pPr marL="0" marR="0" algn="ctr">
                        <a:lnSpc>
                          <a:spcPct val="115000"/>
                        </a:lnSpc>
                        <a:spcBef>
                          <a:spcPts val="0"/>
                        </a:spcBef>
                        <a:spcAft>
                          <a:spcPts val="0"/>
                        </a:spcAft>
                      </a:pPr>
                      <a:r>
                        <a:rPr lang="en-US" sz="1200" b="0">
                          <a:effectLst/>
                        </a:rPr>
                        <a:t>267.5</a:t>
                      </a:r>
                      <a:endParaRPr lang="en-US" sz="1200" b="0">
                        <a:effectLst/>
                        <a:latin typeface="Calibri"/>
                        <a:ea typeface="Calibri"/>
                        <a:cs typeface="Times New Roman"/>
                      </a:endParaRPr>
                    </a:p>
                  </a:txBody>
                  <a:tcPr marL="68580" marR="68580" marT="0" marB="0" anchor="ctr"/>
                </a:tc>
                <a:tc>
                  <a:txBody>
                    <a:bodyPr/>
                    <a:lstStyle/>
                    <a:p>
                      <a:pPr marL="0" marR="0" algn="r">
                        <a:lnSpc>
                          <a:spcPct val="115000"/>
                        </a:lnSpc>
                        <a:spcBef>
                          <a:spcPts val="0"/>
                        </a:spcBef>
                        <a:spcAft>
                          <a:spcPts val="0"/>
                        </a:spcAft>
                      </a:pPr>
                      <a:r>
                        <a:rPr lang="en-US" sz="1200" b="0">
                          <a:effectLst/>
                        </a:rPr>
                        <a:t>79</a:t>
                      </a:r>
                      <a:endParaRPr lang="en-US" sz="1200" b="0">
                        <a:effectLst/>
                        <a:latin typeface="Calibri"/>
                        <a:ea typeface="Calibri"/>
                        <a:cs typeface="Times New Roman"/>
                      </a:endParaRPr>
                    </a:p>
                  </a:txBody>
                  <a:tcPr marL="68580" marR="68580" marT="0" marB="0" anchor="ctr"/>
                </a:tc>
                <a:tc>
                  <a:txBody>
                    <a:bodyPr/>
                    <a:lstStyle/>
                    <a:p>
                      <a:pPr marL="0" marR="0" algn="r">
                        <a:lnSpc>
                          <a:spcPct val="115000"/>
                        </a:lnSpc>
                        <a:spcBef>
                          <a:spcPts val="0"/>
                        </a:spcBef>
                        <a:spcAft>
                          <a:spcPts val="0"/>
                        </a:spcAft>
                      </a:pPr>
                      <a:r>
                        <a:rPr lang="ka-GE" sz="1200" b="0">
                          <a:effectLst/>
                        </a:rPr>
                        <a:t>63,1</a:t>
                      </a:r>
                      <a:r>
                        <a:rPr lang="en-US" sz="1200" b="0">
                          <a:effectLst/>
                        </a:rPr>
                        <a:t>4</a:t>
                      </a:r>
                      <a:endParaRPr lang="en-US" sz="1200" b="0">
                        <a:effectLst/>
                        <a:latin typeface="Calibri"/>
                        <a:ea typeface="Calibri"/>
                        <a:cs typeface="Times New Roman"/>
                      </a:endParaRPr>
                    </a:p>
                  </a:txBody>
                  <a:tcPr marL="68580" marR="68580" marT="0" marB="0" anchor="ctr"/>
                </a:tc>
                <a:tc>
                  <a:txBody>
                    <a:bodyPr/>
                    <a:lstStyle/>
                    <a:p>
                      <a:pPr marL="0" marR="0" algn="ctr">
                        <a:lnSpc>
                          <a:spcPct val="115000"/>
                        </a:lnSpc>
                        <a:spcBef>
                          <a:spcPts val="0"/>
                        </a:spcBef>
                        <a:spcAft>
                          <a:spcPts val="0"/>
                        </a:spcAft>
                      </a:pPr>
                      <a:r>
                        <a:rPr lang="en-US" sz="1200" b="0">
                          <a:effectLst/>
                        </a:rPr>
                        <a:t>251.64</a:t>
                      </a:r>
                      <a:endParaRPr lang="en-US" sz="1200" b="0">
                        <a:effectLst/>
                        <a:latin typeface="Calibri"/>
                        <a:ea typeface="Calibri"/>
                        <a:cs typeface="Times New Roman"/>
                      </a:endParaRPr>
                    </a:p>
                  </a:txBody>
                  <a:tcPr marL="68580" marR="68580" marT="0" marB="0" anchor="ctr"/>
                </a:tc>
                <a:tc>
                  <a:txBody>
                    <a:bodyPr/>
                    <a:lstStyle/>
                    <a:p>
                      <a:pPr marL="0" marR="0" algn="just">
                        <a:lnSpc>
                          <a:spcPct val="115000"/>
                        </a:lnSpc>
                        <a:spcBef>
                          <a:spcPts val="0"/>
                        </a:spcBef>
                        <a:spcAft>
                          <a:spcPts val="0"/>
                        </a:spcAft>
                      </a:pPr>
                      <a:r>
                        <a:rPr lang="ka-GE" sz="1000" b="0">
                          <a:effectLst/>
                        </a:rPr>
                        <a:t>კვოტის ფარგლებში იმპორტირებულია 62,5 გრამი + სარეგისტრაციო </a:t>
                      </a:r>
                      <a:r>
                        <a:rPr lang="ka-GE" sz="1000" b="0" smtClean="0">
                          <a:effectLst/>
                        </a:rPr>
                        <a:t>მიზნით - 0,64 </a:t>
                      </a:r>
                      <a:r>
                        <a:rPr lang="ka-GE" sz="1000" b="0">
                          <a:effectLst/>
                        </a:rPr>
                        <a:t>გრამი</a:t>
                      </a:r>
                      <a:endParaRPr lang="en-US" sz="1000" b="0">
                        <a:effectLst/>
                        <a:latin typeface="Calibri"/>
                        <a:ea typeface="Calibri"/>
                        <a:cs typeface="Times New Roman"/>
                      </a:endParaRPr>
                    </a:p>
                  </a:txBody>
                  <a:tcPr marL="68580" marR="68580" marT="0" marB="0" anchor="ctr"/>
                </a:tc>
              </a:tr>
              <a:tr h="336550">
                <a:tc>
                  <a:txBody>
                    <a:bodyPr/>
                    <a:lstStyle/>
                    <a:p>
                      <a:pPr marL="0" marR="0">
                        <a:lnSpc>
                          <a:spcPct val="115000"/>
                        </a:lnSpc>
                        <a:spcBef>
                          <a:spcPts val="0"/>
                        </a:spcBef>
                        <a:spcAft>
                          <a:spcPts val="0"/>
                        </a:spcAft>
                      </a:pPr>
                      <a:r>
                        <a:rPr lang="ka-GE" sz="1200" b="0">
                          <a:effectLst/>
                        </a:rPr>
                        <a:t>ზალეპლონი</a:t>
                      </a:r>
                      <a:endParaRPr lang="en-US" sz="1200" b="0">
                        <a:effectLst/>
                        <a:latin typeface="Calibri"/>
                        <a:ea typeface="Calibri"/>
                        <a:cs typeface="Times New Roman"/>
                      </a:endParaRPr>
                    </a:p>
                  </a:txBody>
                  <a:tcPr marL="68580" marR="68580" marT="0" marB="0" anchor="ctr"/>
                </a:tc>
                <a:tc>
                  <a:txBody>
                    <a:bodyPr/>
                    <a:lstStyle/>
                    <a:p>
                      <a:pPr marL="0" marR="0" algn="ctr">
                        <a:lnSpc>
                          <a:spcPct val="115000"/>
                        </a:lnSpc>
                        <a:spcBef>
                          <a:spcPts val="0"/>
                        </a:spcBef>
                        <a:spcAft>
                          <a:spcPts val="0"/>
                        </a:spcAft>
                      </a:pPr>
                      <a:r>
                        <a:rPr lang="en-US" sz="1200" b="0">
                          <a:effectLst/>
                        </a:rPr>
                        <a:t>0.14</a:t>
                      </a:r>
                      <a:endParaRPr lang="en-US" sz="1200" b="0">
                        <a:effectLst/>
                        <a:latin typeface="Calibri"/>
                        <a:ea typeface="Calibri"/>
                        <a:cs typeface="Times New Roman"/>
                      </a:endParaRPr>
                    </a:p>
                  </a:txBody>
                  <a:tcPr marL="68580" marR="68580" marT="0" marB="0" anchor="ctr"/>
                </a:tc>
                <a:tc>
                  <a:txBody>
                    <a:bodyPr/>
                    <a:lstStyle/>
                    <a:p>
                      <a:pPr marL="0" marR="0" algn="r">
                        <a:lnSpc>
                          <a:spcPct val="115000"/>
                        </a:lnSpc>
                        <a:spcBef>
                          <a:spcPts val="0"/>
                        </a:spcBef>
                        <a:spcAft>
                          <a:spcPts val="0"/>
                        </a:spcAft>
                      </a:pPr>
                      <a:r>
                        <a:rPr lang="en-US" sz="1200" b="0">
                          <a:effectLst/>
                        </a:rPr>
                        <a:t>1013.6</a:t>
                      </a:r>
                      <a:endParaRPr lang="en-US" sz="1200" b="0">
                        <a:effectLst/>
                        <a:latin typeface="Calibri"/>
                        <a:ea typeface="Calibri"/>
                        <a:cs typeface="Times New Roman"/>
                      </a:endParaRPr>
                    </a:p>
                  </a:txBody>
                  <a:tcPr marL="68580" marR="68580" marT="0" marB="0" anchor="ctr"/>
                </a:tc>
                <a:tc>
                  <a:txBody>
                    <a:bodyPr/>
                    <a:lstStyle/>
                    <a:p>
                      <a:pPr marL="0" marR="0" algn="r">
                        <a:lnSpc>
                          <a:spcPct val="115000"/>
                        </a:lnSpc>
                        <a:spcBef>
                          <a:spcPts val="0"/>
                        </a:spcBef>
                        <a:spcAft>
                          <a:spcPts val="0"/>
                        </a:spcAft>
                      </a:pPr>
                      <a:r>
                        <a:rPr lang="en-US" sz="1200" b="0">
                          <a:effectLst/>
                        </a:rPr>
                        <a:t>1050</a:t>
                      </a:r>
                      <a:endParaRPr lang="en-US" sz="1200" b="0">
                        <a:effectLst/>
                        <a:latin typeface="Calibri"/>
                        <a:ea typeface="Calibri"/>
                        <a:cs typeface="Times New Roman"/>
                      </a:endParaRPr>
                    </a:p>
                  </a:txBody>
                  <a:tcPr marL="68580" marR="68580" marT="0" marB="0" anchor="ctr"/>
                </a:tc>
                <a:tc>
                  <a:txBody>
                    <a:bodyPr/>
                    <a:lstStyle/>
                    <a:p>
                      <a:pPr marL="0" marR="0" algn="ctr">
                        <a:lnSpc>
                          <a:spcPct val="115000"/>
                        </a:lnSpc>
                        <a:spcBef>
                          <a:spcPts val="0"/>
                        </a:spcBef>
                        <a:spcAft>
                          <a:spcPts val="0"/>
                        </a:spcAft>
                      </a:pPr>
                      <a:r>
                        <a:rPr lang="en-US" sz="1200" b="0">
                          <a:effectLst/>
                        </a:rPr>
                        <a:t>36.54</a:t>
                      </a:r>
                      <a:endParaRPr lang="en-US" sz="1200" b="0">
                        <a:effectLst/>
                        <a:latin typeface="Calibri"/>
                        <a:ea typeface="Calibri"/>
                        <a:cs typeface="Times New Roman"/>
                      </a:endParaRPr>
                    </a:p>
                  </a:txBody>
                  <a:tcPr marL="68580" marR="68580" marT="0" marB="0" anchor="ctr"/>
                </a:tc>
                <a:tc>
                  <a:txBody>
                    <a:bodyPr/>
                    <a:lstStyle/>
                    <a:p>
                      <a:pPr marL="0" marR="0" algn="l">
                        <a:lnSpc>
                          <a:spcPct val="115000"/>
                        </a:lnSpc>
                        <a:spcBef>
                          <a:spcPts val="0"/>
                        </a:spcBef>
                        <a:spcAft>
                          <a:spcPts val="0"/>
                        </a:spcAft>
                      </a:pPr>
                      <a:r>
                        <a:rPr lang="en-US" sz="1000" b="0">
                          <a:effectLst/>
                        </a:rPr>
                        <a:t> </a:t>
                      </a:r>
                      <a:endParaRPr lang="en-US" sz="1000" b="0">
                        <a:effectLst/>
                        <a:latin typeface="Calibri"/>
                        <a:ea typeface="Calibri"/>
                        <a:cs typeface="Times New Roman"/>
                      </a:endParaRPr>
                    </a:p>
                  </a:txBody>
                  <a:tcPr marL="68580" marR="68580" marT="0" marB="0" anchor="ctr"/>
                </a:tc>
              </a:tr>
              <a:tr h="427990">
                <a:tc>
                  <a:txBody>
                    <a:bodyPr/>
                    <a:lstStyle/>
                    <a:p>
                      <a:pPr marL="0" marR="0">
                        <a:lnSpc>
                          <a:spcPct val="115000"/>
                        </a:lnSpc>
                        <a:spcBef>
                          <a:spcPts val="0"/>
                        </a:spcBef>
                        <a:spcAft>
                          <a:spcPts val="0"/>
                        </a:spcAft>
                      </a:pPr>
                      <a:r>
                        <a:rPr lang="en-US" sz="1200" b="0">
                          <a:effectLst/>
                        </a:rPr>
                        <a:t>ზოპიკლონი </a:t>
                      </a:r>
                      <a:endParaRPr lang="en-US" sz="1200" b="0">
                        <a:effectLst/>
                        <a:latin typeface="Calibri"/>
                        <a:ea typeface="Calibri"/>
                        <a:cs typeface="Times New Roman"/>
                      </a:endParaRPr>
                    </a:p>
                  </a:txBody>
                  <a:tcPr marL="68580" marR="68580" marT="0" marB="0" anchor="ctr"/>
                </a:tc>
                <a:tc>
                  <a:txBody>
                    <a:bodyPr/>
                    <a:lstStyle/>
                    <a:p>
                      <a:pPr marL="0" marR="0" algn="ctr">
                        <a:lnSpc>
                          <a:spcPct val="115000"/>
                        </a:lnSpc>
                        <a:spcBef>
                          <a:spcPts val="0"/>
                        </a:spcBef>
                        <a:spcAft>
                          <a:spcPts val="0"/>
                        </a:spcAft>
                      </a:pPr>
                      <a:r>
                        <a:rPr lang="ka-GE" sz="1200" b="0">
                          <a:effectLst/>
                        </a:rPr>
                        <a:t>681,1</a:t>
                      </a:r>
                      <a:endParaRPr lang="en-US" sz="1200" b="0">
                        <a:effectLst/>
                        <a:latin typeface="Calibri"/>
                        <a:ea typeface="Calibri"/>
                        <a:cs typeface="Times New Roman"/>
                      </a:endParaRPr>
                    </a:p>
                  </a:txBody>
                  <a:tcPr marL="68580" marR="68580" marT="0" marB="0" anchor="ctr"/>
                </a:tc>
                <a:tc>
                  <a:txBody>
                    <a:bodyPr/>
                    <a:lstStyle/>
                    <a:p>
                      <a:pPr marL="0" marR="0" algn="r">
                        <a:lnSpc>
                          <a:spcPct val="115000"/>
                        </a:lnSpc>
                        <a:spcBef>
                          <a:spcPts val="0"/>
                        </a:spcBef>
                        <a:spcAft>
                          <a:spcPts val="0"/>
                        </a:spcAft>
                      </a:pPr>
                      <a:r>
                        <a:rPr lang="ka-GE" sz="1200" b="0">
                          <a:effectLst/>
                        </a:rPr>
                        <a:t>1630,1</a:t>
                      </a:r>
                      <a:r>
                        <a:rPr lang="en-US" sz="1200" b="0">
                          <a:effectLst/>
                        </a:rPr>
                        <a:t>3</a:t>
                      </a:r>
                      <a:endParaRPr lang="en-US" sz="1200" b="0">
                        <a:effectLst/>
                        <a:latin typeface="Calibri"/>
                        <a:ea typeface="Calibri"/>
                        <a:cs typeface="Times New Roman"/>
                      </a:endParaRPr>
                    </a:p>
                  </a:txBody>
                  <a:tcPr marL="68580" marR="68580" marT="0" marB="0" anchor="ctr"/>
                </a:tc>
                <a:tc>
                  <a:txBody>
                    <a:bodyPr/>
                    <a:lstStyle/>
                    <a:p>
                      <a:pPr marL="0" marR="0" algn="r">
                        <a:lnSpc>
                          <a:spcPct val="115000"/>
                        </a:lnSpc>
                        <a:spcBef>
                          <a:spcPts val="0"/>
                        </a:spcBef>
                        <a:spcAft>
                          <a:spcPts val="0"/>
                        </a:spcAft>
                      </a:pPr>
                      <a:r>
                        <a:rPr lang="ka-GE" sz="1200" b="0">
                          <a:effectLst/>
                        </a:rPr>
                        <a:t>3</a:t>
                      </a:r>
                      <a:r>
                        <a:rPr lang="en-US" sz="1200" b="0">
                          <a:effectLst/>
                        </a:rPr>
                        <a:t>030.2</a:t>
                      </a:r>
                      <a:endParaRPr lang="en-US" sz="1200" b="0">
                        <a:effectLst/>
                        <a:latin typeface="Calibri"/>
                        <a:ea typeface="Calibri"/>
                        <a:cs typeface="Times New Roman"/>
                      </a:endParaRPr>
                    </a:p>
                  </a:txBody>
                  <a:tcPr marL="68580" marR="68580" marT="0" marB="0" anchor="ctr"/>
                </a:tc>
                <a:tc>
                  <a:txBody>
                    <a:bodyPr/>
                    <a:lstStyle/>
                    <a:p>
                      <a:pPr marL="0" marR="0" algn="ctr">
                        <a:lnSpc>
                          <a:spcPct val="115000"/>
                        </a:lnSpc>
                        <a:spcBef>
                          <a:spcPts val="0"/>
                        </a:spcBef>
                        <a:spcAft>
                          <a:spcPts val="0"/>
                        </a:spcAft>
                      </a:pPr>
                      <a:r>
                        <a:rPr lang="en-US" sz="1200" b="0">
                          <a:effectLst/>
                        </a:rPr>
                        <a:t>2081.17</a:t>
                      </a:r>
                      <a:endParaRPr lang="en-US" sz="1200" b="0">
                        <a:effectLst/>
                        <a:latin typeface="Calibri"/>
                        <a:ea typeface="Calibri"/>
                        <a:cs typeface="Times New Roman"/>
                      </a:endParaRPr>
                    </a:p>
                  </a:txBody>
                  <a:tcPr marL="68580" marR="68580" marT="0" marB="0" anchor="ctr"/>
                </a:tc>
                <a:tc>
                  <a:txBody>
                    <a:bodyPr/>
                    <a:lstStyle/>
                    <a:p>
                      <a:pPr marL="0" marR="0" algn="just">
                        <a:lnSpc>
                          <a:spcPct val="115000"/>
                        </a:lnSpc>
                        <a:spcBef>
                          <a:spcPts val="0"/>
                        </a:spcBef>
                        <a:spcAft>
                          <a:spcPts val="0"/>
                        </a:spcAft>
                      </a:pPr>
                      <a:r>
                        <a:rPr lang="ka-GE" sz="1000" b="0">
                          <a:effectLst/>
                        </a:rPr>
                        <a:t>შპს „გამა“-ს მიერ (წარმოება) 2017 წელს იმპორტირებულია  კვოტის გამოცხადებამდე 2000 გრამი, ამ ოდენობიდან წარმოებამ 945,7 გრამი დახარჯა 7,5მგ 125220 ტაბლეტი ფარმაცევტული პროდუქტის  </a:t>
                      </a:r>
                      <a:r>
                        <a:rPr lang="ka-GE" sz="1000" b="0" smtClean="0">
                          <a:effectLst/>
                        </a:rPr>
                        <a:t>დამზადებაზე.</a:t>
                      </a:r>
                      <a:endParaRPr lang="en-US" sz="1000" b="0">
                        <a:effectLst/>
                      </a:endParaRPr>
                    </a:p>
                    <a:p>
                      <a:pPr marL="0" marR="0" algn="just">
                        <a:lnSpc>
                          <a:spcPct val="115000"/>
                        </a:lnSpc>
                        <a:spcBef>
                          <a:spcPts val="0"/>
                        </a:spcBef>
                        <a:spcAft>
                          <a:spcPts val="0"/>
                        </a:spcAft>
                      </a:pPr>
                      <a:r>
                        <a:rPr lang="ka-GE" sz="1000" b="0" smtClean="0">
                          <a:effectLst/>
                        </a:rPr>
                        <a:t>სულ </a:t>
                      </a:r>
                      <a:r>
                        <a:rPr lang="ka-GE" sz="1000" b="0">
                          <a:effectLst/>
                        </a:rPr>
                        <a:t>წლის ბოლოს არსებული ნაშთიდან  1630,1</a:t>
                      </a:r>
                      <a:r>
                        <a:rPr lang="en-US" sz="1000" b="0">
                          <a:effectLst/>
                        </a:rPr>
                        <a:t>3 </a:t>
                      </a:r>
                      <a:r>
                        <a:rPr lang="ka-GE" sz="1000" b="0">
                          <a:effectLst/>
                        </a:rPr>
                        <a:t>გრამი, წარმოებისაა 1054,3 გრამი + 575,</a:t>
                      </a:r>
                      <a:r>
                        <a:rPr lang="en-US" sz="1000" b="0">
                          <a:effectLst/>
                        </a:rPr>
                        <a:t>8</a:t>
                      </a:r>
                      <a:r>
                        <a:rPr lang="ka-GE" sz="1000" b="0">
                          <a:effectLst/>
                        </a:rPr>
                        <a:t>3 გრამი (სააფთიაქო ქსელში</a:t>
                      </a:r>
                      <a:r>
                        <a:rPr lang="ka-GE" sz="1000" b="0" smtClean="0">
                          <a:effectLst/>
                        </a:rPr>
                        <a:t>).</a:t>
                      </a:r>
                      <a:endParaRPr lang="en-US" sz="1000" b="0">
                        <a:effectLst/>
                        <a:latin typeface="Calibri"/>
                        <a:ea typeface="Calibri"/>
                        <a:cs typeface="Times New Roman"/>
                      </a:endParaRPr>
                    </a:p>
                  </a:txBody>
                  <a:tcPr marL="68580" marR="68580" marT="0" marB="0" anchor="ctr"/>
                </a:tc>
              </a:tr>
              <a:tr h="884555">
                <a:tc>
                  <a:txBody>
                    <a:bodyPr/>
                    <a:lstStyle/>
                    <a:p>
                      <a:pPr marL="0" marR="0">
                        <a:lnSpc>
                          <a:spcPct val="115000"/>
                        </a:lnSpc>
                        <a:spcBef>
                          <a:spcPts val="0"/>
                        </a:spcBef>
                        <a:spcAft>
                          <a:spcPts val="0"/>
                        </a:spcAft>
                      </a:pPr>
                      <a:r>
                        <a:rPr lang="ka-GE" sz="1200" b="0">
                          <a:effectLst/>
                        </a:rPr>
                        <a:t>დექსტრომეტორფანი</a:t>
                      </a:r>
                      <a:endParaRPr lang="en-US" sz="1200" b="0">
                        <a:effectLst/>
                        <a:latin typeface="Calibri"/>
                        <a:ea typeface="Calibri"/>
                        <a:cs typeface="Times New Roman"/>
                      </a:endParaRPr>
                    </a:p>
                  </a:txBody>
                  <a:tcPr marL="68580" marR="68580" marT="0" marB="0" anchor="ctr"/>
                </a:tc>
                <a:tc>
                  <a:txBody>
                    <a:bodyPr/>
                    <a:lstStyle/>
                    <a:p>
                      <a:pPr marL="0" marR="0" algn="ctr">
                        <a:lnSpc>
                          <a:spcPct val="115000"/>
                        </a:lnSpc>
                        <a:spcBef>
                          <a:spcPts val="0"/>
                        </a:spcBef>
                        <a:spcAft>
                          <a:spcPts val="0"/>
                        </a:spcAft>
                      </a:pPr>
                      <a:r>
                        <a:rPr lang="ka-GE" sz="1200" b="0">
                          <a:effectLst/>
                        </a:rPr>
                        <a:t>22763,1</a:t>
                      </a:r>
                      <a:endParaRPr lang="en-US" sz="1200" b="0">
                        <a:effectLst/>
                        <a:latin typeface="Calibri"/>
                        <a:ea typeface="Calibri"/>
                        <a:cs typeface="Times New Roman"/>
                      </a:endParaRPr>
                    </a:p>
                  </a:txBody>
                  <a:tcPr marL="68580" marR="68580" marT="0" marB="0" anchor="ctr"/>
                </a:tc>
                <a:tc>
                  <a:txBody>
                    <a:bodyPr/>
                    <a:lstStyle/>
                    <a:p>
                      <a:pPr marL="0" marR="0" algn="r">
                        <a:lnSpc>
                          <a:spcPct val="115000"/>
                        </a:lnSpc>
                        <a:spcBef>
                          <a:spcPts val="0"/>
                        </a:spcBef>
                        <a:spcAft>
                          <a:spcPts val="0"/>
                        </a:spcAft>
                      </a:pPr>
                      <a:r>
                        <a:rPr lang="ka-GE" sz="1200" b="0">
                          <a:effectLst/>
                        </a:rPr>
                        <a:t>25243,3</a:t>
                      </a:r>
                      <a:endParaRPr lang="en-US" sz="1200" b="0">
                        <a:effectLst/>
                        <a:latin typeface="Calibri"/>
                        <a:ea typeface="Calibri"/>
                        <a:cs typeface="Times New Roman"/>
                      </a:endParaRPr>
                    </a:p>
                  </a:txBody>
                  <a:tcPr marL="68580" marR="68580" marT="0" marB="0" anchor="ctr"/>
                </a:tc>
                <a:tc>
                  <a:txBody>
                    <a:bodyPr/>
                    <a:lstStyle/>
                    <a:p>
                      <a:pPr marL="0" marR="0" algn="r">
                        <a:lnSpc>
                          <a:spcPct val="115000"/>
                        </a:lnSpc>
                        <a:spcBef>
                          <a:spcPts val="0"/>
                        </a:spcBef>
                        <a:spcAft>
                          <a:spcPts val="0"/>
                        </a:spcAft>
                      </a:pPr>
                      <a:r>
                        <a:rPr lang="ka-GE" sz="1200" b="0">
                          <a:effectLst/>
                        </a:rPr>
                        <a:t>4000</a:t>
                      </a:r>
                      <a:endParaRPr lang="en-US" sz="1200" b="0">
                        <a:effectLst/>
                        <a:latin typeface="Calibri"/>
                        <a:ea typeface="Calibri"/>
                        <a:cs typeface="Times New Roman"/>
                      </a:endParaRPr>
                    </a:p>
                  </a:txBody>
                  <a:tcPr marL="68580" marR="68580" marT="0" marB="0" anchor="ctr"/>
                </a:tc>
                <a:tc>
                  <a:txBody>
                    <a:bodyPr/>
                    <a:lstStyle/>
                    <a:p>
                      <a:pPr marL="0" marR="0" algn="ctr">
                        <a:lnSpc>
                          <a:spcPct val="115000"/>
                        </a:lnSpc>
                        <a:spcBef>
                          <a:spcPts val="0"/>
                        </a:spcBef>
                        <a:spcAft>
                          <a:spcPts val="0"/>
                        </a:spcAft>
                      </a:pPr>
                      <a:r>
                        <a:rPr lang="ka-GE" sz="1200" b="0">
                          <a:effectLst/>
                        </a:rPr>
                        <a:t>1519,8</a:t>
                      </a:r>
                      <a:endParaRPr lang="en-US" sz="1200" b="0">
                        <a:effectLst/>
                        <a:latin typeface="Calibri"/>
                        <a:ea typeface="Calibri"/>
                        <a:cs typeface="Times New Roman"/>
                      </a:endParaRPr>
                    </a:p>
                  </a:txBody>
                  <a:tcPr marL="68580" marR="68580" marT="0" marB="0" anchor="ctr"/>
                </a:tc>
                <a:tc>
                  <a:txBody>
                    <a:bodyPr/>
                    <a:lstStyle/>
                    <a:p>
                      <a:pPr marL="0" marR="0" algn="just">
                        <a:lnSpc>
                          <a:spcPct val="115000"/>
                        </a:lnSpc>
                        <a:spcBef>
                          <a:spcPts val="0"/>
                        </a:spcBef>
                        <a:spcAft>
                          <a:spcPts val="0"/>
                        </a:spcAft>
                      </a:pPr>
                      <a:r>
                        <a:rPr lang="ka-GE" sz="1000" b="0" dirty="0">
                          <a:effectLst/>
                        </a:rPr>
                        <a:t>წლის ბოლოს დარჩენილი ნაშთიდან (25243,3 გრამი),  ვადაგასულია 19467,06 გრამის (ვადა - 01.01.18) შესაბამისი წამლის ფორმა (შპს ჰუმანითი ჯორჯია). ვადიანია.-5776,2 გრამის შესაბამისი წამლის ფორმა (მათ შორის  შპს „ავერსი-რაციონალი 3404,6 გრამი </a:t>
                      </a:r>
                      <a:r>
                        <a:rPr lang="en-US" sz="1000" b="0" dirty="0">
                          <a:effectLst/>
                        </a:rPr>
                        <a:t>, </a:t>
                      </a:r>
                      <a:r>
                        <a:rPr lang="ka-GE" sz="1000" b="0" dirty="0">
                          <a:effectLst/>
                        </a:rPr>
                        <a:t>შპს „ავერსი-ფარმა-“-150,84  გრამი,  „ჰუმანითი ჯორჯია“-   2220,8 გრამი  (ვადა 01,11,18)</a:t>
                      </a:r>
                      <a:endParaRPr lang="en-US" sz="1000" b="0" dirty="0">
                        <a:effectLst/>
                      </a:endParaRPr>
                    </a:p>
                    <a:p>
                      <a:pPr marL="0" marR="0" algn="just">
                        <a:lnSpc>
                          <a:spcPct val="115000"/>
                        </a:lnSpc>
                        <a:spcBef>
                          <a:spcPts val="0"/>
                        </a:spcBef>
                        <a:spcAft>
                          <a:spcPts val="0"/>
                        </a:spcAft>
                      </a:pPr>
                      <a:r>
                        <a:rPr lang="ka-GE" sz="1000" b="0" dirty="0">
                          <a:effectLst/>
                        </a:rPr>
                        <a:t> </a:t>
                      </a:r>
                      <a:endParaRPr lang="en-US" sz="1000" b="0" dirty="0">
                        <a:effectLst/>
                        <a:latin typeface="Calibri"/>
                        <a:ea typeface="Calibri"/>
                        <a:cs typeface="Times New Roman"/>
                      </a:endParaRPr>
                    </a:p>
                  </a:txBody>
                  <a:tcPr marL="68580" marR="68580" marT="0" marB="0" anchor="ctr"/>
                </a:tc>
              </a:tr>
            </a:tbl>
          </a:graphicData>
        </a:graphic>
      </p:graphicFrame>
    </p:spTree>
    <p:extLst>
      <p:ext uri="{BB962C8B-B14F-4D97-AF65-F5344CB8AC3E}">
        <p14:creationId xmlns:p14="http://schemas.microsoft.com/office/powerpoint/2010/main" val="2340472212"/>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ka-GE" sz="1600" b="1" dirty="0">
                <a:effectLst/>
              </a:rPr>
              <a:t>ინფორმაცია  2017 წელს ურეცეპტოდ გაცემული  და    ჩამორთმეული ფარმაცევტული პროდუქტის შესახებ</a:t>
            </a:r>
            <a:r>
              <a:rPr lang="en-US" sz="1600" dirty="0">
                <a:effectLst/>
              </a:rPr>
              <a:t/>
            </a:r>
            <a:br>
              <a:rPr lang="en-US" sz="1600" dirty="0">
                <a:effectLst/>
              </a:rPr>
            </a:br>
            <a:endParaRPr lang="en-US" sz="1600" dirty="0"/>
          </a:p>
        </p:txBody>
      </p:sp>
      <p:graphicFrame>
        <p:nvGraphicFramePr>
          <p:cNvPr id="6" name="Content Placeholder 5"/>
          <p:cNvGraphicFramePr>
            <a:graphicFrameLocks noGrp="1"/>
          </p:cNvGraphicFramePr>
          <p:nvPr>
            <p:ph idx="1"/>
            <p:extLst>
              <p:ext uri="{D42A27DB-BD31-4B8C-83A1-F6EECF244321}">
                <p14:modId xmlns:p14="http://schemas.microsoft.com/office/powerpoint/2010/main" val="2196001843"/>
              </p:ext>
            </p:extLst>
          </p:nvPr>
        </p:nvGraphicFramePr>
        <p:xfrm>
          <a:off x="1066800" y="1447800"/>
          <a:ext cx="6396991" cy="4381980"/>
        </p:xfrm>
        <a:graphic>
          <a:graphicData uri="http://schemas.openxmlformats.org/drawingml/2006/table">
            <a:tbl>
              <a:tblPr firstRow="1" firstCol="1" bandRow="1">
                <a:tableStyleId>{5C22544A-7EE6-4342-B048-85BDC9FD1C3A}</a:tableStyleId>
              </a:tblPr>
              <a:tblGrid>
                <a:gridCol w="1043286"/>
                <a:gridCol w="755010"/>
                <a:gridCol w="755010"/>
                <a:gridCol w="892284"/>
                <a:gridCol w="1235470"/>
                <a:gridCol w="1372745"/>
                <a:gridCol w="343186"/>
              </a:tblGrid>
              <a:tr h="0">
                <a:tc>
                  <a:txBody>
                    <a:bodyPr/>
                    <a:lstStyle/>
                    <a:p>
                      <a:pPr marL="0" marR="0">
                        <a:lnSpc>
                          <a:spcPct val="115000"/>
                        </a:lnSpc>
                        <a:spcBef>
                          <a:spcPts val="0"/>
                        </a:spcBef>
                        <a:spcAft>
                          <a:spcPts val="0"/>
                        </a:spcAft>
                      </a:pPr>
                      <a:r>
                        <a:rPr lang="ka-GE" sz="800">
                          <a:effectLst/>
                        </a:rPr>
                        <a:t>დასახელება</a:t>
                      </a:r>
                      <a:endParaRPr lang="en-US" sz="1100">
                        <a:effectLst/>
                        <a:latin typeface="Calibri"/>
                        <a:ea typeface="Calibri"/>
                        <a:cs typeface="Times New Roman"/>
                      </a:endParaRPr>
                    </a:p>
                  </a:txBody>
                  <a:tcPr marL="68580" marR="68580" marT="0" marB="0"/>
                </a:tc>
                <a:tc>
                  <a:txBody>
                    <a:bodyPr/>
                    <a:lstStyle/>
                    <a:p>
                      <a:pPr marL="0" marR="0">
                        <a:lnSpc>
                          <a:spcPct val="115000"/>
                        </a:lnSpc>
                        <a:spcBef>
                          <a:spcPts val="0"/>
                        </a:spcBef>
                        <a:spcAft>
                          <a:spcPts val="0"/>
                        </a:spcAft>
                      </a:pPr>
                      <a:r>
                        <a:rPr lang="ka-GE" sz="800">
                          <a:effectLst/>
                        </a:rPr>
                        <a:t>ურეცეპტოდ</a:t>
                      </a:r>
                      <a:endParaRPr lang="en-US" sz="1100">
                        <a:effectLst/>
                      </a:endParaRPr>
                    </a:p>
                    <a:p>
                      <a:pPr marL="0" marR="0">
                        <a:lnSpc>
                          <a:spcPct val="115000"/>
                        </a:lnSpc>
                        <a:spcBef>
                          <a:spcPts val="0"/>
                        </a:spcBef>
                        <a:spcAft>
                          <a:spcPts val="0"/>
                        </a:spcAft>
                      </a:pPr>
                      <a:r>
                        <a:rPr lang="ka-GE" sz="800">
                          <a:effectLst/>
                        </a:rPr>
                        <a:t>გაცემა ერთ ერთეულში</a:t>
                      </a:r>
                      <a:endParaRPr lang="en-US" sz="1100">
                        <a:effectLst/>
                        <a:latin typeface="Calibri"/>
                        <a:ea typeface="Calibri"/>
                        <a:cs typeface="Times New Roman"/>
                      </a:endParaRPr>
                    </a:p>
                  </a:txBody>
                  <a:tcPr marL="68580" marR="68580" marT="0" marB="0"/>
                </a:tc>
                <a:tc>
                  <a:txBody>
                    <a:bodyPr/>
                    <a:lstStyle/>
                    <a:p>
                      <a:pPr marL="0" marR="0">
                        <a:lnSpc>
                          <a:spcPct val="115000"/>
                        </a:lnSpc>
                        <a:spcBef>
                          <a:spcPts val="0"/>
                        </a:spcBef>
                        <a:spcAft>
                          <a:spcPts val="0"/>
                        </a:spcAft>
                      </a:pPr>
                      <a:r>
                        <a:rPr lang="ka-GE" sz="800">
                          <a:effectLst/>
                        </a:rPr>
                        <a:t>ურეცეპტოდ გაცემა გრამში </a:t>
                      </a:r>
                      <a:endParaRPr lang="en-US" sz="1100">
                        <a:effectLst/>
                        <a:latin typeface="Calibri"/>
                        <a:ea typeface="Calibri"/>
                        <a:cs typeface="Times New Roman"/>
                      </a:endParaRPr>
                    </a:p>
                  </a:txBody>
                  <a:tcPr marL="68580" marR="68580" marT="0" marB="0"/>
                </a:tc>
                <a:tc>
                  <a:txBody>
                    <a:bodyPr/>
                    <a:lstStyle/>
                    <a:p>
                      <a:pPr marL="0" marR="0">
                        <a:lnSpc>
                          <a:spcPct val="115000"/>
                        </a:lnSpc>
                        <a:spcBef>
                          <a:spcPts val="0"/>
                        </a:spcBef>
                        <a:spcAft>
                          <a:spcPts val="0"/>
                        </a:spcAft>
                      </a:pPr>
                      <a:r>
                        <a:rPr lang="ka-GE" sz="800">
                          <a:effectLst/>
                        </a:rPr>
                        <a:t>ჩამორთმევა</a:t>
                      </a:r>
                      <a:endParaRPr lang="en-US" sz="1100">
                        <a:effectLst/>
                      </a:endParaRPr>
                    </a:p>
                    <a:p>
                      <a:pPr marL="0" marR="0">
                        <a:lnSpc>
                          <a:spcPct val="115000"/>
                        </a:lnSpc>
                        <a:spcBef>
                          <a:spcPts val="0"/>
                        </a:spcBef>
                        <a:spcAft>
                          <a:spcPts val="0"/>
                        </a:spcAft>
                      </a:pPr>
                      <a:r>
                        <a:rPr lang="ka-GE" sz="800">
                          <a:effectLst/>
                        </a:rPr>
                        <a:t>ერთ ერთეულში</a:t>
                      </a:r>
                      <a:endParaRPr lang="en-US" sz="1100">
                        <a:effectLst/>
                        <a:latin typeface="Calibri"/>
                        <a:ea typeface="Calibri"/>
                        <a:cs typeface="Times New Roman"/>
                      </a:endParaRPr>
                    </a:p>
                  </a:txBody>
                  <a:tcPr marL="68580" marR="68580" marT="0" marB="0"/>
                </a:tc>
                <a:tc>
                  <a:txBody>
                    <a:bodyPr/>
                    <a:lstStyle/>
                    <a:p>
                      <a:pPr marL="0" marR="0">
                        <a:lnSpc>
                          <a:spcPct val="115000"/>
                        </a:lnSpc>
                        <a:spcBef>
                          <a:spcPts val="0"/>
                        </a:spcBef>
                        <a:spcAft>
                          <a:spcPts val="0"/>
                        </a:spcAft>
                      </a:pPr>
                      <a:r>
                        <a:rPr lang="ka-GE" sz="800">
                          <a:effectLst/>
                        </a:rPr>
                        <a:t>ჩამორთმევა</a:t>
                      </a:r>
                      <a:endParaRPr lang="en-US" sz="1100">
                        <a:effectLst/>
                      </a:endParaRPr>
                    </a:p>
                    <a:p>
                      <a:pPr marL="0" marR="0">
                        <a:lnSpc>
                          <a:spcPct val="115000"/>
                        </a:lnSpc>
                        <a:spcBef>
                          <a:spcPts val="0"/>
                        </a:spcBef>
                        <a:spcAft>
                          <a:spcPts val="0"/>
                        </a:spcAft>
                      </a:pPr>
                      <a:r>
                        <a:rPr lang="ka-GE" sz="800">
                          <a:effectLst/>
                        </a:rPr>
                        <a:t> </a:t>
                      </a:r>
                      <a:endParaRPr lang="en-US" sz="1100">
                        <a:effectLst/>
                      </a:endParaRPr>
                    </a:p>
                    <a:p>
                      <a:pPr marL="0" marR="0">
                        <a:lnSpc>
                          <a:spcPct val="115000"/>
                        </a:lnSpc>
                        <a:spcBef>
                          <a:spcPts val="0"/>
                        </a:spcBef>
                        <a:spcAft>
                          <a:spcPts val="0"/>
                        </a:spcAft>
                      </a:pPr>
                      <a:r>
                        <a:rPr lang="ka-GE" sz="800">
                          <a:effectLst/>
                        </a:rPr>
                        <a:t> </a:t>
                      </a:r>
                      <a:endParaRPr lang="en-US" sz="1100">
                        <a:effectLst/>
                      </a:endParaRPr>
                    </a:p>
                    <a:p>
                      <a:pPr marL="0" marR="0">
                        <a:lnSpc>
                          <a:spcPct val="115000"/>
                        </a:lnSpc>
                        <a:spcBef>
                          <a:spcPts val="0"/>
                        </a:spcBef>
                        <a:spcAft>
                          <a:spcPts val="0"/>
                        </a:spcAft>
                      </a:pPr>
                      <a:r>
                        <a:rPr lang="ka-GE" sz="800">
                          <a:effectLst/>
                        </a:rPr>
                        <a:t>გრამში</a:t>
                      </a:r>
                      <a:endParaRPr lang="en-US" sz="1100">
                        <a:effectLst/>
                        <a:latin typeface="Calibri"/>
                        <a:ea typeface="Calibri"/>
                        <a:cs typeface="Times New Roman"/>
                      </a:endParaRPr>
                    </a:p>
                  </a:txBody>
                  <a:tcPr marL="68580" marR="68580" marT="0" marB="0"/>
                </a:tc>
                <a:tc>
                  <a:txBody>
                    <a:bodyPr/>
                    <a:lstStyle/>
                    <a:p>
                      <a:pPr marL="0" marR="0">
                        <a:lnSpc>
                          <a:spcPct val="115000"/>
                        </a:lnSpc>
                        <a:spcBef>
                          <a:spcPts val="0"/>
                        </a:spcBef>
                        <a:spcAft>
                          <a:spcPts val="0"/>
                        </a:spcAft>
                      </a:pPr>
                      <a:r>
                        <a:rPr lang="ka-GE" sz="1200">
                          <a:effectLst/>
                        </a:rPr>
                        <a:t>სულ</a:t>
                      </a:r>
                      <a:endParaRPr lang="en-US" sz="1100">
                        <a:effectLst/>
                      </a:endParaRPr>
                    </a:p>
                    <a:p>
                      <a:pPr marL="0" marR="0">
                        <a:lnSpc>
                          <a:spcPct val="115000"/>
                        </a:lnSpc>
                        <a:spcBef>
                          <a:spcPts val="0"/>
                        </a:spcBef>
                        <a:spcAft>
                          <a:spcPts val="0"/>
                        </a:spcAft>
                      </a:pPr>
                      <a:r>
                        <a:rPr lang="ka-GE" sz="1200">
                          <a:effectLst/>
                        </a:rPr>
                        <a:t> </a:t>
                      </a:r>
                      <a:endParaRPr lang="en-US" sz="1100">
                        <a:effectLst/>
                      </a:endParaRPr>
                    </a:p>
                    <a:p>
                      <a:pPr marL="0" marR="0">
                        <a:lnSpc>
                          <a:spcPct val="115000"/>
                        </a:lnSpc>
                        <a:spcBef>
                          <a:spcPts val="0"/>
                        </a:spcBef>
                        <a:spcAft>
                          <a:spcPts val="0"/>
                        </a:spcAft>
                      </a:pPr>
                      <a:r>
                        <a:rPr lang="ka-GE" sz="1200">
                          <a:effectLst/>
                        </a:rPr>
                        <a:t>გრამი</a:t>
                      </a:r>
                      <a:endParaRPr lang="en-US" sz="1100">
                        <a:effectLst/>
                        <a:latin typeface="Calibri"/>
                        <a:ea typeface="Calibri"/>
                        <a:cs typeface="Times New Roman"/>
                      </a:endParaRPr>
                    </a:p>
                  </a:txBody>
                  <a:tcPr marL="68580" marR="68580" marT="0" marB="0"/>
                </a:tc>
                <a:tc>
                  <a:txBody>
                    <a:bodyPr/>
                    <a:lstStyle/>
                    <a:p>
                      <a:pPr marL="0" marR="0">
                        <a:lnSpc>
                          <a:spcPct val="115000"/>
                        </a:lnSpc>
                        <a:spcBef>
                          <a:spcPts val="0"/>
                        </a:spcBef>
                        <a:spcAft>
                          <a:spcPts val="0"/>
                        </a:spcAft>
                      </a:pPr>
                      <a:r>
                        <a:rPr lang="ka-GE" sz="800">
                          <a:effectLst/>
                        </a:rPr>
                        <a:t> </a:t>
                      </a:r>
                      <a:endParaRPr lang="en-US" sz="1100">
                        <a:effectLst/>
                        <a:latin typeface="Calibri"/>
                        <a:ea typeface="Calibri"/>
                        <a:cs typeface="Times New Roman"/>
                      </a:endParaRPr>
                    </a:p>
                  </a:txBody>
                  <a:tcPr marL="68580" marR="68580" marT="0" marB="0"/>
                </a:tc>
              </a:tr>
              <a:tr h="335080">
                <a:tc>
                  <a:txBody>
                    <a:bodyPr/>
                    <a:lstStyle/>
                    <a:p>
                      <a:pPr marL="0" marR="0">
                        <a:lnSpc>
                          <a:spcPct val="115000"/>
                        </a:lnSpc>
                        <a:spcBef>
                          <a:spcPts val="0"/>
                        </a:spcBef>
                        <a:spcAft>
                          <a:spcPts val="0"/>
                        </a:spcAft>
                      </a:pPr>
                      <a:r>
                        <a:rPr lang="ka-GE" sz="800">
                          <a:effectLst/>
                        </a:rPr>
                        <a:t>ბაკლოფენი25 მგ</a:t>
                      </a:r>
                      <a:endParaRPr lang="en-US" sz="1100">
                        <a:effectLst/>
                        <a:latin typeface="Calibri"/>
                        <a:ea typeface="Calibri"/>
                        <a:cs typeface="Times New Roman"/>
                      </a:endParaRPr>
                    </a:p>
                  </a:txBody>
                  <a:tcPr marL="68580" marR="68580" marT="0" marB="0"/>
                </a:tc>
                <a:tc>
                  <a:txBody>
                    <a:bodyPr/>
                    <a:lstStyle/>
                    <a:p>
                      <a:pPr marL="0" marR="0">
                        <a:lnSpc>
                          <a:spcPct val="115000"/>
                        </a:lnSpc>
                        <a:spcBef>
                          <a:spcPts val="0"/>
                        </a:spcBef>
                        <a:spcAft>
                          <a:spcPts val="0"/>
                        </a:spcAft>
                      </a:pPr>
                      <a:r>
                        <a:rPr lang="ka-GE" sz="800">
                          <a:effectLst/>
                        </a:rPr>
                        <a:t>973306</a:t>
                      </a:r>
                      <a:endParaRPr lang="en-US" sz="1100">
                        <a:effectLst/>
                        <a:latin typeface="Calibri"/>
                        <a:ea typeface="Calibri"/>
                        <a:cs typeface="Times New Roman"/>
                      </a:endParaRPr>
                    </a:p>
                  </a:txBody>
                  <a:tcPr marL="68580" marR="68580" marT="0" marB="0"/>
                </a:tc>
                <a:tc>
                  <a:txBody>
                    <a:bodyPr/>
                    <a:lstStyle/>
                    <a:p>
                      <a:pPr marL="0" marR="0">
                        <a:lnSpc>
                          <a:spcPct val="115000"/>
                        </a:lnSpc>
                        <a:spcBef>
                          <a:spcPts val="0"/>
                        </a:spcBef>
                        <a:spcAft>
                          <a:spcPts val="0"/>
                        </a:spcAft>
                      </a:pPr>
                      <a:r>
                        <a:rPr lang="ka-GE" sz="800">
                          <a:effectLst/>
                        </a:rPr>
                        <a:t>24332,65</a:t>
                      </a:r>
                      <a:endParaRPr lang="en-US" sz="1100">
                        <a:effectLst/>
                        <a:latin typeface="Calibri"/>
                        <a:ea typeface="Calibri"/>
                        <a:cs typeface="Times New Roman"/>
                      </a:endParaRPr>
                    </a:p>
                  </a:txBody>
                  <a:tcPr marL="68580" marR="68580" marT="0" marB="0"/>
                </a:tc>
                <a:tc>
                  <a:txBody>
                    <a:bodyPr/>
                    <a:lstStyle/>
                    <a:p>
                      <a:pPr marL="0" marR="0">
                        <a:lnSpc>
                          <a:spcPct val="115000"/>
                        </a:lnSpc>
                        <a:spcBef>
                          <a:spcPts val="0"/>
                        </a:spcBef>
                        <a:spcAft>
                          <a:spcPts val="0"/>
                        </a:spcAft>
                      </a:pPr>
                      <a:r>
                        <a:rPr lang="ka-GE" sz="800">
                          <a:effectLst/>
                        </a:rPr>
                        <a:t>7162</a:t>
                      </a:r>
                      <a:endParaRPr lang="en-US" sz="1100">
                        <a:effectLst/>
                        <a:latin typeface="Calibri"/>
                        <a:ea typeface="Calibri"/>
                        <a:cs typeface="Times New Roman"/>
                      </a:endParaRPr>
                    </a:p>
                  </a:txBody>
                  <a:tcPr marL="68580" marR="68580" marT="0" marB="0"/>
                </a:tc>
                <a:tc>
                  <a:txBody>
                    <a:bodyPr/>
                    <a:lstStyle/>
                    <a:p>
                      <a:pPr marL="0" marR="0">
                        <a:lnSpc>
                          <a:spcPct val="115000"/>
                        </a:lnSpc>
                        <a:spcBef>
                          <a:spcPts val="0"/>
                        </a:spcBef>
                        <a:spcAft>
                          <a:spcPts val="0"/>
                        </a:spcAft>
                      </a:pPr>
                      <a:r>
                        <a:rPr lang="ka-GE" sz="800">
                          <a:effectLst/>
                        </a:rPr>
                        <a:t>179,05</a:t>
                      </a:r>
                      <a:endParaRPr lang="en-US" sz="1100">
                        <a:effectLst/>
                        <a:latin typeface="Calibri"/>
                        <a:ea typeface="Calibri"/>
                        <a:cs typeface="Times New Roman"/>
                      </a:endParaRPr>
                    </a:p>
                  </a:txBody>
                  <a:tcPr marL="68580" marR="68580" marT="0" marB="0"/>
                </a:tc>
                <a:tc>
                  <a:txBody>
                    <a:bodyPr/>
                    <a:lstStyle/>
                    <a:p>
                      <a:pPr marL="0" marR="0">
                        <a:lnSpc>
                          <a:spcPct val="115000"/>
                        </a:lnSpc>
                        <a:spcBef>
                          <a:spcPts val="0"/>
                        </a:spcBef>
                        <a:spcAft>
                          <a:spcPts val="0"/>
                        </a:spcAft>
                      </a:pPr>
                      <a:r>
                        <a:rPr lang="ka-GE" sz="1200">
                          <a:effectLst/>
                        </a:rPr>
                        <a:t>24511,7</a:t>
                      </a:r>
                      <a:endParaRPr lang="en-US" sz="1100">
                        <a:effectLst/>
                        <a:latin typeface="Calibri"/>
                        <a:ea typeface="Calibri"/>
                        <a:cs typeface="Times New Roman"/>
                      </a:endParaRPr>
                    </a:p>
                  </a:txBody>
                  <a:tcPr marL="68580" marR="68580" marT="0" marB="0"/>
                </a:tc>
                <a:tc>
                  <a:txBody>
                    <a:bodyPr/>
                    <a:lstStyle/>
                    <a:p>
                      <a:pPr marL="0" marR="0">
                        <a:lnSpc>
                          <a:spcPct val="115000"/>
                        </a:lnSpc>
                        <a:spcBef>
                          <a:spcPts val="0"/>
                        </a:spcBef>
                        <a:spcAft>
                          <a:spcPts val="0"/>
                        </a:spcAft>
                      </a:pPr>
                      <a:r>
                        <a:rPr lang="ka-GE" sz="800">
                          <a:effectLst/>
                        </a:rPr>
                        <a:t> </a:t>
                      </a:r>
                      <a:endParaRPr lang="en-US" sz="1100">
                        <a:effectLst/>
                        <a:latin typeface="Calibri"/>
                        <a:ea typeface="Calibri"/>
                        <a:cs typeface="Times New Roman"/>
                      </a:endParaRPr>
                    </a:p>
                  </a:txBody>
                  <a:tcPr marL="68580" marR="68580" marT="0" marB="0"/>
                </a:tc>
              </a:tr>
              <a:tr h="245108">
                <a:tc>
                  <a:txBody>
                    <a:bodyPr/>
                    <a:lstStyle/>
                    <a:p>
                      <a:pPr marL="0" marR="0">
                        <a:lnSpc>
                          <a:spcPct val="115000"/>
                        </a:lnSpc>
                        <a:spcBef>
                          <a:spcPts val="0"/>
                        </a:spcBef>
                        <a:spcAft>
                          <a:spcPts val="0"/>
                        </a:spcAft>
                      </a:pPr>
                      <a:r>
                        <a:rPr lang="ka-GE" sz="800">
                          <a:effectLst/>
                        </a:rPr>
                        <a:t> </a:t>
                      </a:r>
                      <a:endParaRPr lang="en-US" sz="1100">
                        <a:effectLst/>
                        <a:latin typeface="Calibri"/>
                        <a:ea typeface="Calibri"/>
                        <a:cs typeface="Times New Roman"/>
                      </a:endParaRPr>
                    </a:p>
                  </a:txBody>
                  <a:tcPr marL="68580" marR="68580" marT="0" marB="0"/>
                </a:tc>
                <a:tc>
                  <a:txBody>
                    <a:bodyPr/>
                    <a:lstStyle/>
                    <a:p>
                      <a:pPr marL="0" marR="0">
                        <a:lnSpc>
                          <a:spcPct val="115000"/>
                        </a:lnSpc>
                        <a:spcBef>
                          <a:spcPts val="0"/>
                        </a:spcBef>
                        <a:spcAft>
                          <a:spcPts val="0"/>
                        </a:spcAft>
                      </a:pPr>
                      <a:r>
                        <a:rPr lang="ka-GE" sz="800">
                          <a:effectLst/>
                        </a:rPr>
                        <a:t> </a:t>
                      </a:r>
                      <a:endParaRPr lang="en-US" sz="1100">
                        <a:effectLst/>
                        <a:latin typeface="Calibri"/>
                        <a:ea typeface="Calibri"/>
                        <a:cs typeface="Times New Roman"/>
                      </a:endParaRPr>
                    </a:p>
                  </a:txBody>
                  <a:tcPr marL="68580" marR="68580" marT="0" marB="0"/>
                </a:tc>
                <a:tc>
                  <a:txBody>
                    <a:bodyPr/>
                    <a:lstStyle/>
                    <a:p>
                      <a:pPr marL="0" marR="0">
                        <a:lnSpc>
                          <a:spcPct val="115000"/>
                        </a:lnSpc>
                        <a:spcBef>
                          <a:spcPts val="0"/>
                        </a:spcBef>
                        <a:spcAft>
                          <a:spcPts val="0"/>
                        </a:spcAft>
                      </a:pPr>
                      <a:r>
                        <a:rPr lang="ka-GE" sz="800">
                          <a:effectLst/>
                        </a:rPr>
                        <a:t> </a:t>
                      </a:r>
                      <a:endParaRPr lang="en-US" sz="1100">
                        <a:effectLst/>
                        <a:latin typeface="Calibri"/>
                        <a:ea typeface="Calibri"/>
                        <a:cs typeface="Times New Roman"/>
                      </a:endParaRPr>
                    </a:p>
                  </a:txBody>
                  <a:tcPr marL="68580" marR="68580" marT="0" marB="0"/>
                </a:tc>
                <a:tc>
                  <a:txBody>
                    <a:bodyPr/>
                    <a:lstStyle/>
                    <a:p>
                      <a:pPr marL="0" marR="0">
                        <a:lnSpc>
                          <a:spcPct val="115000"/>
                        </a:lnSpc>
                        <a:spcBef>
                          <a:spcPts val="0"/>
                        </a:spcBef>
                        <a:spcAft>
                          <a:spcPts val="0"/>
                        </a:spcAft>
                      </a:pPr>
                      <a:r>
                        <a:rPr lang="ka-GE" sz="800">
                          <a:effectLst/>
                        </a:rPr>
                        <a:t> </a:t>
                      </a:r>
                      <a:endParaRPr lang="en-US" sz="1100">
                        <a:effectLst/>
                        <a:latin typeface="Calibri"/>
                        <a:ea typeface="Calibri"/>
                        <a:cs typeface="Times New Roman"/>
                      </a:endParaRPr>
                    </a:p>
                  </a:txBody>
                  <a:tcPr marL="68580" marR="68580" marT="0" marB="0"/>
                </a:tc>
                <a:tc>
                  <a:txBody>
                    <a:bodyPr/>
                    <a:lstStyle/>
                    <a:p>
                      <a:pPr marL="0" marR="0">
                        <a:lnSpc>
                          <a:spcPct val="115000"/>
                        </a:lnSpc>
                        <a:spcBef>
                          <a:spcPts val="0"/>
                        </a:spcBef>
                        <a:spcAft>
                          <a:spcPts val="0"/>
                        </a:spcAft>
                      </a:pPr>
                      <a:r>
                        <a:rPr lang="ka-GE" sz="800">
                          <a:effectLst/>
                        </a:rPr>
                        <a:t> </a:t>
                      </a:r>
                      <a:endParaRPr lang="en-US" sz="1100">
                        <a:effectLst/>
                        <a:latin typeface="Calibri"/>
                        <a:ea typeface="Calibri"/>
                        <a:cs typeface="Times New Roman"/>
                      </a:endParaRPr>
                    </a:p>
                  </a:txBody>
                  <a:tcPr marL="68580" marR="68580" marT="0" marB="0"/>
                </a:tc>
                <a:tc>
                  <a:txBody>
                    <a:bodyPr/>
                    <a:lstStyle/>
                    <a:p>
                      <a:pPr marL="0" marR="0">
                        <a:lnSpc>
                          <a:spcPct val="115000"/>
                        </a:lnSpc>
                        <a:spcBef>
                          <a:spcPts val="0"/>
                        </a:spcBef>
                        <a:spcAft>
                          <a:spcPts val="0"/>
                        </a:spcAft>
                      </a:pPr>
                      <a:r>
                        <a:rPr lang="ka-GE" sz="1200">
                          <a:effectLst/>
                        </a:rPr>
                        <a:t> </a:t>
                      </a:r>
                      <a:endParaRPr lang="en-US" sz="1100">
                        <a:effectLst/>
                        <a:latin typeface="Calibri"/>
                        <a:ea typeface="Calibri"/>
                        <a:cs typeface="Times New Roman"/>
                      </a:endParaRPr>
                    </a:p>
                  </a:txBody>
                  <a:tcPr marL="68580" marR="68580" marT="0" marB="0"/>
                </a:tc>
                <a:tc>
                  <a:txBody>
                    <a:bodyPr/>
                    <a:lstStyle/>
                    <a:p>
                      <a:pPr marL="0" marR="0">
                        <a:lnSpc>
                          <a:spcPct val="115000"/>
                        </a:lnSpc>
                        <a:spcBef>
                          <a:spcPts val="0"/>
                        </a:spcBef>
                        <a:spcAft>
                          <a:spcPts val="0"/>
                        </a:spcAft>
                      </a:pPr>
                      <a:r>
                        <a:rPr lang="ka-GE" sz="800">
                          <a:effectLst/>
                        </a:rPr>
                        <a:t> </a:t>
                      </a:r>
                      <a:endParaRPr lang="en-US" sz="1100">
                        <a:effectLst/>
                        <a:latin typeface="Calibri"/>
                        <a:ea typeface="Calibri"/>
                        <a:cs typeface="Times New Roman"/>
                      </a:endParaRPr>
                    </a:p>
                  </a:txBody>
                  <a:tcPr marL="68580" marR="68580" marT="0" marB="0"/>
                </a:tc>
              </a:tr>
              <a:tr h="335080">
                <a:tc>
                  <a:txBody>
                    <a:bodyPr/>
                    <a:lstStyle/>
                    <a:p>
                      <a:pPr marL="0" marR="0">
                        <a:lnSpc>
                          <a:spcPct val="115000"/>
                        </a:lnSpc>
                        <a:spcBef>
                          <a:spcPts val="0"/>
                        </a:spcBef>
                        <a:spcAft>
                          <a:spcPts val="0"/>
                        </a:spcAft>
                      </a:pPr>
                      <a:r>
                        <a:rPr lang="ka-GE" sz="800">
                          <a:effectLst/>
                        </a:rPr>
                        <a:t>გაბაპენტინი 100 მგ</a:t>
                      </a:r>
                      <a:endParaRPr lang="en-US" sz="1100">
                        <a:effectLst/>
                        <a:latin typeface="Calibri"/>
                        <a:ea typeface="Calibri"/>
                        <a:cs typeface="Times New Roman"/>
                      </a:endParaRPr>
                    </a:p>
                  </a:txBody>
                  <a:tcPr marL="68580" marR="68580" marT="0" marB="0"/>
                </a:tc>
                <a:tc>
                  <a:txBody>
                    <a:bodyPr/>
                    <a:lstStyle/>
                    <a:p>
                      <a:pPr marL="0" marR="0">
                        <a:lnSpc>
                          <a:spcPct val="115000"/>
                        </a:lnSpc>
                        <a:spcBef>
                          <a:spcPts val="0"/>
                        </a:spcBef>
                        <a:spcAft>
                          <a:spcPts val="0"/>
                        </a:spcAft>
                      </a:pPr>
                      <a:r>
                        <a:rPr lang="ka-GE" sz="800">
                          <a:effectLst/>
                        </a:rPr>
                        <a:t>21755</a:t>
                      </a:r>
                      <a:endParaRPr lang="en-US" sz="1100">
                        <a:effectLst/>
                        <a:latin typeface="Calibri"/>
                        <a:ea typeface="Calibri"/>
                        <a:cs typeface="Times New Roman"/>
                      </a:endParaRPr>
                    </a:p>
                  </a:txBody>
                  <a:tcPr marL="68580" marR="68580" marT="0" marB="0"/>
                </a:tc>
                <a:tc>
                  <a:txBody>
                    <a:bodyPr/>
                    <a:lstStyle/>
                    <a:p>
                      <a:pPr marL="0" marR="0">
                        <a:lnSpc>
                          <a:spcPct val="115000"/>
                        </a:lnSpc>
                        <a:spcBef>
                          <a:spcPts val="0"/>
                        </a:spcBef>
                        <a:spcAft>
                          <a:spcPts val="0"/>
                        </a:spcAft>
                      </a:pPr>
                      <a:r>
                        <a:rPr lang="ka-GE" sz="800">
                          <a:effectLst/>
                        </a:rPr>
                        <a:t>2175,5</a:t>
                      </a:r>
                      <a:endParaRPr lang="en-US" sz="1100">
                        <a:effectLst/>
                        <a:latin typeface="Calibri"/>
                        <a:ea typeface="Calibri"/>
                        <a:cs typeface="Times New Roman"/>
                      </a:endParaRPr>
                    </a:p>
                  </a:txBody>
                  <a:tcPr marL="68580" marR="68580" marT="0" marB="0"/>
                </a:tc>
                <a:tc>
                  <a:txBody>
                    <a:bodyPr/>
                    <a:lstStyle/>
                    <a:p>
                      <a:pPr marL="0" marR="0">
                        <a:lnSpc>
                          <a:spcPct val="115000"/>
                        </a:lnSpc>
                        <a:spcBef>
                          <a:spcPts val="0"/>
                        </a:spcBef>
                        <a:spcAft>
                          <a:spcPts val="0"/>
                        </a:spcAft>
                      </a:pPr>
                      <a:r>
                        <a:rPr lang="ka-GE" sz="800">
                          <a:effectLst/>
                        </a:rPr>
                        <a:t>378</a:t>
                      </a:r>
                      <a:endParaRPr lang="en-US" sz="1100">
                        <a:effectLst/>
                        <a:latin typeface="Calibri"/>
                        <a:ea typeface="Calibri"/>
                        <a:cs typeface="Times New Roman"/>
                      </a:endParaRPr>
                    </a:p>
                  </a:txBody>
                  <a:tcPr marL="68580" marR="68580" marT="0" marB="0"/>
                </a:tc>
                <a:tc>
                  <a:txBody>
                    <a:bodyPr/>
                    <a:lstStyle/>
                    <a:p>
                      <a:pPr marL="0" marR="0">
                        <a:lnSpc>
                          <a:spcPct val="115000"/>
                        </a:lnSpc>
                        <a:spcBef>
                          <a:spcPts val="0"/>
                        </a:spcBef>
                        <a:spcAft>
                          <a:spcPts val="0"/>
                        </a:spcAft>
                      </a:pPr>
                      <a:r>
                        <a:rPr lang="ka-GE" sz="800">
                          <a:effectLst/>
                        </a:rPr>
                        <a:t>37,8</a:t>
                      </a:r>
                      <a:endParaRPr lang="en-US" sz="1100">
                        <a:effectLst/>
                        <a:latin typeface="Calibri"/>
                        <a:ea typeface="Calibri"/>
                        <a:cs typeface="Times New Roman"/>
                      </a:endParaRPr>
                    </a:p>
                  </a:txBody>
                  <a:tcPr marL="68580" marR="68580" marT="0" marB="0"/>
                </a:tc>
                <a:tc>
                  <a:txBody>
                    <a:bodyPr/>
                    <a:lstStyle/>
                    <a:p>
                      <a:pPr marL="0" marR="0">
                        <a:lnSpc>
                          <a:spcPct val="115000"/>
                        </a:lnSpc>
                        <a:spcBef>
                          <a:spcPts val="0"/>
                        </a:spcBef>
                        <a:spcAft>
                          <a:spcPts val="0"/>
                        </a:spcAft>
                      </a:pPr>
                      <a:r>
                        <a:rPr lang="ka-GE" sz="1200">
                          <a:effectLst/>
                        </a:rPr>
                        <a:t> </a:t>
                      </a:r>
                      <a:endParaRPr lang="en-US" sz="1100">
                        <a:effectLst/>
                        <a:latin typeface="Calibri"/>
                        <a:ea typeface="Calibri"/>
                        <a:cs typeface="Times New Roman"/>
                      </a:endParaRPr>
                    </a:p>
                  </a:txBody>
                  <a:tcPr marL="68580" marR="68580" marT="0" marB="0"/>
                </a:tc>
                <a:tc>
                  <a:txBody>
                    <a:bodyPr/>
                    <a:lstStyle/>
                    <a:p>
                      <a:pPr marL="0" marR="0">
                        <a:lnSpc>
                          <a:spcPct val="115000"/>
                        </a:lnSpc>
                        <a:spcBef>
                          <a:spcPts val="0"/>
                        </a:spcBef>
                        <a:spcAft>
                          <a:spcPts val="0"/>
                        </a:spcAft>
                      </a:pPr>
                      <a:r>
                        <a:rPr lang="ka-GE" sz="800">
                          <a:effectLst/>
                        </a:rPr>
                        <a:t> </a:t>
                      </a:r>
                      <a:endParaRPr lang="en-US" sz="1100">
                        <a:effectLst/>
                        <a:latin typeface="Calibri"/>
                        <a:ea typeface="Calibri"/>
                        <a:cs typeface="Times New Roman"/>
                      </a:endParaRPr>
                    </a:p>
                  </a:txBody>
                  <a:tcPr marL="68580" marR="68580" marT="0" marB="0"/>
                </a:tc>
              </a:tr>
              <a:tr h="335080">
                <a:tc>
                  <a:txBody>
                    <a:bodyPr/>
                    <a:lstStyle/>
                    <a:p>
                      <a:pPr marL="0" marR="0">
                        <a:lnSpc>
                          <a:spcPct val="115000"/>
                        </a:lnSpc>
                        <a:spcBef>
                          <a:spcPts val="0"/>
                        </a:spcBef>
                        <a:spcAft>
                          <a:spcPts val="0"/>
                        </a:spcAft>
                      </a:pPr>
                      <a:r>
                        <a:rPr lang="ka-GE" sz="800">
                          <a:effectLst/>
                        </a:rPr>
                        <a:t>გაბაპენტინი 300 მგ</a:t>
                      </a:r>
                      <a:endParaRPr lang="en-US" sz="1100">
                        <a:effectLst/>
                        <a:latin typeface="Calibri"/>
                        <a:ea typeface="Calibri"/>
                        <a:cs typeface="Times New Roman"/>
                      </a:endParaRPr>
                    </a:p>
                  </a:txBody>
                  <a:tcPr marL="68580" marR="68580" marT="0" marB="0"/>
                </a:tc>
                <a:tc>
                  <a:txBody>
                    <a:bodyPr/>
                    <a:lstStyle/>
                    <a:p>
                      <a:pPr marL="0" marR="0">
                        <a:lnSpc>
                          <a:spcPct val="115000"/>
                        </a:lnSpc>
                        <a:spcBef>
                          <a:spcPts val="0"/>
                        </a:spcBef>
                        <a:spcAft>
                          <a:spcPts val="0"/>
                        </a:spcAft>
                      </a:pPr>
                      <a:r>
                        <a:rPr lang="ka-GE" sz="800">
                          <a:effectLst/>
                        </a:rPr>
                        <a:t>494104</a:t>
                      </a:r>
                      <a:endParaRPr lang="en-US" sz="1100">
                        <a:effectLst/>
                        <a:latin typeface="Calibri"/>
                        <a:ea typeface="Calibri"/>
                        <a:cs typeface="Times New Roman"/>
                      </a:endParaRPr>
                    </a:p>
                  </a:txBody>
                  <a:tcPr marL="68580" marR="68580" marT="0" marB="0"/>
                </a:tc>
                <a:tc>
                  <a:txBody>
                    <a:bodyPr/>
                    <a:lstStyle/>
                    <a:p>
                      <a:pPr marL="0" marR="0">
                        <a:lnSpc>
                          <a:spcPct val="115000"/>
                        </a:lnSpc>
                        <a:spcBef>
                          <a:spcPts val="0"/>
                        </a:spcBef>
                        <a:spcAft>
                          <a:spcPts val="0"/>
                        </a:spcAft>
                      </a:pPr>
                      <a:r>
                        <a:rPr lang="ka-GE" sz="800">
                          <a:effectLst/>
                        </a:rPr>
                        <a:t>148231,2</a:t>
                      </a:r>
                      <a:endParaRPr lang="en-US" sz="1100">
                        <a:effectLst/>
                        <a:latin typeface="Calibri"/>
                        <a:ea typeface="Calibri"/>
                        <a:cs typeface="Times New Roman"/>
                      </a:endParaRPr>
                    </a:p>
                  </a:txBody>
                  <a:tcPr marL="68580" marR="68580" marT="0" marB="0"/>
                </a:tc>
                <a:tc>
                  <a:txBody>
                    <a:bodyPr/>
                    <a:lstStyle/>
                    <a:p>
                      <a:pPr marL="0" marR="0">
                        <a:lnSpc>
                          <a:spcPct val="115000"/>
                        </a:lnSpc>
                        <a:spcBef>
                          <a:spcPts val="0"/>
                        </a:spcBef>
                        <a:spcAft>
                          <a:spcPts val="0"/>
                        </a:spcAft>
                      </a:pPr>
                      <a:r>
                        <a:rPr lang="ka-GE" sz="800">
                          <a:effectLst/>
                        </a:rPr>
                        <a:t>7256</a:t>
                      </a:r>
                      <a:endParaRPr lang="en-US" sz="1100">
                        <a:effectLst/>
                        <a:latin typeface="Calibri"/>
                        <a:ea typeface="Calibri"/>
                        <a:cs typeface="Times New Roman"/>
                      </a:endParaRPr>
                    </a:p>
                  </a:txBody>
                  <a:tcPr marL="68580" marR="68580" marT="0" marB="0"/>
                </a:tc>
                <a:tc>
                  <a:txBody>
                    <a:bodyPr/>
                    <a:lstStyle/>
                    <a:p>
                      <a:pPr marL="0" marR="0">
                        <a:lnSpc>
                          <a:spcPct val="115000"/>
                        </a:lnSpc>
                        <a:spcBef>
                          <a:spcPts val="0"/>
                        </a:spcBef>
                        <a:spcAft>
                          <a:spcPts val="0"/>
                        </a:spcAft>
                      </a:pPr>
                      <a:r>
                        <a:rPr lang="ka-GE" sz="800">
                          <a:effectLst/>
                        </a:rPr>
                        <a:t>2176,8</a:t>
                      </a:r>
                      <a:endParaRPr lang="en-US" sz="1100">
                        <a:effectLst/>
                        <a:latin typeface="Calibri"/>
                        <a:ea typeface="Calibri"/>
                        <a:cs typeface="Times New Roman"/>
                      </a:endParaRPr>
                    </a:p>
                  </a:txBody>
                  <a:tcPr marL="68580" marR="68580" marT="0" marB="0"/>
                </a:tc>
                <a:tc>
                  <a:txBody>
                    <a:bodyPr/>
                    <a:lstStyle/>
                    <a:p>
                      <a:pPr marL="0" marR="0">
                        <a:lnSpc>
                          <a:spcPct val="115000"/>
                        </a:lnSpc>
                        <a:spcBef>
                          <a:spcPts val="0"/>
                        </a:spcBef>
                        <a:spcAft>
                          <a:spcPts val="0"/>
                        </a:spcAft>
                      </a:pPr>
                      <a:r>
                        <a:rPr lang="ka-GE" sz="1200">
                          <a:effectLst/>
                        </a:rPr>
                        <a:t> </a:t>
                      </a:r>
                      <a:endParaRPr lang="en-US" sz="1100">
                        <a:effectLst/>
                        <a:latin typeface="Calibri"/>
                        <a:ea typeface="Calibri"/>
                        <a:cs typeface="Times New Roman"/>
                      </a:endParaRPr>
                    </a:p>
                  </a:txBody>
                  <a:tcPr marL="68580" marR="68580" marT="0" marB="0"/>
                </a:tc>
                <a:tc>
                  <a:txBody>
                    <a:bodyPr/>
                    <a:lstStyle/>
                    <a:p>
                      <a:pPr marL="0" marR="0">
                        <a:lnSpc>
                          <a:spcPct val="115000"/>
                        </a:lnSpc>
                        <a:spcBef>
                          <a:spcPts val="0"/>
                        </a:spcBef>
                        <a:spcAft>
                          <a:spcPts val="0"/>
                        </a:spcAft>
                      </a:pPr>
                      <a:r>
                        <a:rPr lang="ka-GE" sz="800">
                          <a:effectLst/>
                        </a:rPr>
                        <a:t> </a:t>
                      </a:r>
                      <a:endParaRPr lang="en-US" sz="1100">
                        <a:effectLst/>
                        <a:latin typeface="Calibri"/>
                        <a:ea typeface="Calibri"/>
                        <a:cs typeface="Times New Roman"/>
                      </a:endParaRPr>
                    </a:p>
                  </a:txBody>
                  <a:tcPr marL="68580" marR="68580" marT="0" marB="0"/>
                </a:tc>
              </a:tr>
              <a:tr h="335080">
                <a:tc>
                  <a:txBody>
                    <a:bodyPr/>
                    <a:lstStyle/>
                    <a:p>
                      <a:pPr marL="0" marR="0">
                        <a:lnSpc>
                          <a:spcPct val="115000"/>
                        </a:lnSpc>
                        <a:spcBef>
                          <a:spcPts val="0"/>
                        </a:spcBef>
                        <a:spcAft>
                          <a:spcPts val="0"/>
                        </a:spcAft>
                      </a:pPr>
                      <a:r>
                        <a:rPr lang="ka-GE" sz="800">
                          <a:effectLst/>
                        </a:rPr>
                        <a:t>გაბაპენტინი 400 მგ</a:t>
                      </a:r>
                      <a:endParaRPr lang="en-US" sz="1100">
                        <a:effectLst/>
                        <a:latin typeface="Calibri"/>
                        <a:ea typeface="Calibri"/>
                        <a:cs typeface="Times New Roman"/>
                      </a:endParaRPr>
                    </a:p>
                  </a:txBody>
                  <a:tcPr marL="68580" marR="68580" marT="0" marB="0"/>
                </a:tc>
                <a:tc>
                  <a:txBody>
                    <a:bodyPr/>
                    <a:lstStyle/>
                    <a:p>
                      <a:pPr marL="0" marR="0">
                        <a:lnSpc>
                          <a:spcPct val="115000"/>
                        </a:lnSpc>
                        <a:spcBef>
                          <a:spcPts val="0"/>
                        </a:spcBef>
                        <a:spcAft>
                          <a:spcPts val="0"/>
                        </a:spcAft>
                      </a:pPr>
                      <a:r>
                        <a:rPr lang="ka-GE" sz="800">
                          <a:effectLst/>
                        </a:rPr>
                        <a:t>423083</a:t>
                      </a:r>
                      <a:endParaRPr lang="en-US" sz="1100">
                        <a:effectLst/>
                        <a:latin typeface="Calibri"/>
                        <a:ea typeface="Calibri"/>
                        <a:cs typeface="Times New Roman"/>
                      </a:endParaRPr>
                    </a:p>
                  </a:txBody>
                  <a:tcPr marL="68580" marR="68580" marT="0" marB="0"/>
                </a:tc>
                <a:tc>
                  <a:txBody>
                    <a:bodyPr/>
                    <a:lstStyle/>
                    <a:p>
                      <a:pPr marL="0" marR="0">
                        <a:lnSpc>
                          <a:spcPct val="115000"/>
                        </a:lnSpc>
                        <a:spcBef>
                          <a:spcPts val="0"/>
                        </a:spcBef>
                        <a:spcAft>
                          <a:spcPts val="0"/>
                        </a:spcAft>
                      </a:pPr>
                      <a:r>
                        <a:rPr lang="ka-GE" sz="800">
                          <a:effectLst/>
                        </a:rPr>
                        <a:t>169233,2</a:t>
                      </a:r>
                      <a:endParaRPr lang="en-US" sz="1100">
                        <a:effectLst/>
                        <a:latin typeface="Calibri"/>
                        <a:ea typeface="Calibri"/>
                        <a:cs typeface="Times New Roman"/>
                      </a:endParaRPr>
                    </a:p>
                  </a:txBody>
                  <a:tcPr marL="68580" marR="68580" marT="0" marB="0"/>
                </a:tc>
                <a:tc>
                  <a:txBody>
                    <a:bodyPr/>
                    <a:lstStyle/>
                    <a:p>
                      <a:pPr marL="0" marR="0">
                        <a:lnSpc>
                          <a:spcPct val="115000"/>
                        </a:lnSpc>
                        <a:spcBef>
                          <a:spcPts val="0"/>
                        </a:spcBef>
                        <a:spcAft>
                          <a:spcPts val="0"/>
                        </a:spcAft>
                      </a:pPr>
                      <a:r>
                        <a:rPr lang="ka-GE" sz="800">
                          <a:effectLst/>
                        </a:rPr>
                        <a:t>4975</a:t>
                      </a:r>
                      <a:endParaRPr lang="en-US" sz="1100">
                        <a:effectLst/>
                        <a:latin typeface="Calibri"/>
                        <a:ea typeface="Calibri"/>
                        <a:cs typeface="Times New Roman"/>
                      </a:endParaRPr>
                    </a:p>
                  </a:txBody>
                  <a:tcPr marL="68580" marR="68580" marT="0" marB="0"/>
                </a:tc>
                <a:tc>
                  <a:txBody>
                    <a:bodyPr/>
                    <a:lstStyle/>
                    <a:p>
                      <a:pPr marL="0" marR="0">
                        <a:lnSpc>
                          <a:spcPct val="115000"/>
                        </a:lnSpc>
                        <a:spcBef>
                          <a:spcPts val="0"/>
                        </a:spcBef>
                        <a:spcAft>
                          <a:spcPts val="0"/>
                        </a:spcAft>
                      </a:pPr>
                      <a:r>
                        <a:rPr lang="ka-GE" sz="800">
                          <a:effectLst/>
                        </a:rPr>
                        <a:t>1990</a:t>
                      </a:r>
                      <a:endParaRPr lang="en-US" sz="1100">
                        <a:effectLst/>
                        <a:latin typeface="Calibri"/>
                        <a:ea typeface="Calibri"/>
                        <a:cs typeface="Times New Roman"/>
                      </a:endParaRPr>
                    </a:p>
                  </a:txBody>
                  <a:tcPr marL="68580" marR="68580" marT="0" marB="0"/>
                </a:tc>
                <a:tc>
                  <a:txBody>
                    <a:bodyPr/>
                    <a:lstStyle/>
                    <a:p>
                      <a:pPr marL="0" marR="0">
                        <a:lnSpc>
                          <a:spcPct val="115000"/>
                        </a:lnSpc>
                        <a:spcBef>
                          <a:spcPts val="0"/>
                        </a:spcBef>
                        <a:spcAft>
                          <a:spcPts val="0"/>
                        </a:spcAft>
                      </a:pPr>
                      <a:r>
                        <a:rPr lang="ka-GE" sz="1200">
                          <a:effectLst/>
                        </a:rPr>
                        <a:t> </a:t>
                      </a:r>
                      <a:endParaRPr lang="en-US" sz="1100">
                        <a:effectLst/>
                        <a:latin typeface="Calibri"/>
                        <a:ea typeface="Calibri"/>
                        <a:cs typeface="Times New Roman"/>
                      </a:endParaRPr>
                    </a:p>
                  </a:txBody>
                  <a:tcPr marL="68580" marR="68580" marT="0" marB="0"/>
                </a:tc>
                <a:tc>
                  <a:txBody>
                    <a:bodyPr/>
                    <a:lstStyle/>
                    <a:p>
                      <a:pPr marL="0" marR="0">
                        <a:lnSpc>
                          <a:spcPct val="115000"/>
                        </a:lnSpc>
                        <a:spcBef>
                          <a:spcPts val="0"/>
                        </a:spcBef>
                        <a:spcAft>
                          <a:spcPts val="0"/>
                        </a:spcAft>
                      </a:pPr>
                      <a:r>
                        <a:rPr lang="ka-GE" sz="800">
                          <a:effectLst/>
                        </a:rPr>
                        <a:t> </a:t>
                      </a:r>
                      <a:endParaRPr lang="en-US" sz="1100">
                        <a:effectLst/>
                        <a:latin typeface="Calibri"/>
                        <a:ea typeface="Calibri"/>
                        <a:cs typeface="Times New Roman"/>
                      </a:endParaRPr>
                    </a:p>
                  </a:txBody>
                  <a:tcPr marL="68580" marR="68580" marT="0" marB="0"/>
                </a:tc>
              </a:tr>
              <a:tr h="335080">
                <a:tc>
                  <a:txBody>
                    <a:bodyPr/>
                    <a:lstStyle/>
                    <a:p>
                      <a:pPr marL="0" marR="0">
                        <a:lnSpc>
                          <a:spcPct val="115000"/>
                        </a:lnSpc>
                        <a:spcBef>
                          <a:spcPts val="0"/>
                        </a:spcBef>
                        <a:spcAft>
                          <a:spcPts val="0"/>
                        </a:spcAft>
                      </a:pPr>
                      <a:r>
                        <a:rPr lang="ka-GE" sz="800">
                          <a:effectLst/>
                        </a:rPr>
                        <a:t>გაბაპენტინი 600 მგ</a:t>
                      </a:r>
                      <a:endParaRPr lang="en-US" sz="1100">
                        <a:effectLst/>
                        <a:latin typeface="Calibri"/>
                        <a:ea typeface="Calibri"/>
                        <a:cs typeface="Times New Roman"/>
                      </a:endParaRPr>
                    </a:p>
                  </a:txBody>
                  <a:tcPr marL="68580" marR="68580" marT="0" marB="0"/>
                </a:tc>
                <a:tc>
                  <a:txBody>
                    <a:bodyPr/>
                    <a:lstStyle/>
                    <a:p>
                      <a:pPr marL="0" marR="0">
                        <a:lnSpc>
                          <a:spcPct val="115000"/>
                        </a:lnSpc>
                        <a:spcBef>
                          <a:spcPts val="0"/>
                        </a:spcBef>
                        <a:spcAft>
                          <a:spcPts val="0"/>
                        </a:spcAft>
                      </a:pPr>
                      <a:r>
                        <a:rPr lang="ka-GE" sz="800">
                          <a:effectLst/>
                        </a:rPr>
                        <a:t>4110</a:t>
                      </a:r>
                      <a:endParaRPr lang="en-US" sz="1100">
                        <a:effectLst/>
                        <a:latin typeface="Calibri"/>
                        <a:ea typeface="Calibri"/>
                        <a:cs typeface="Times New Roman"/>
                      </a:endParaRPr>
                    </a:p>
                  </a:txBody>
                  <a:tcPr marL="68580" marR="68580" marT="0" marB="0"/>
                </a:tc>
                <a:tc>
                  <a:txBody>
                    <a:bodyPr/>
                    <a:lstStyle/>
                    <a:p>
                      <a:pPr marL="0" marR="0">
                        <a:lnSpc>
                          <a:spcPct val="115000"/>
                        </a:lnSpc>
                        <a:spcBef>
                          <a:spcPts val="0"/>
                        </a:spcBef>
                        <a:spcAft>
                          <a:spcPts val="0"/>
                        </a:spcAft>
                      </a:pPr>
                      <a:r>
                        <a:rPr lang="ka-GE" sz="800">
                          <a:effectLst/>
                        </a:rPr>
                        <a:t>2466</a:t>
                      </a:r>
                      <a:endParaRPr lang="en-US" sz="1100">
                        <a:effectLst/>
                        <a:latin typeface="Calibri"/>
                        <a:ea typeface="Calibri"/>
                        <a:cs typeface="Times New Roman"/>
                      </a:endParaRPr>
                    </a:p>
                  </a:txBody>
                  <a:tcPr marL="68580" marR="68580" marT="0" marB="0"/>
                </a:tc>
                <a:tc>
                  <a:txBody>
                    <a:bodyPr/>
                    <a:lstStyle/>
                    <a:p>
                      <a:pPr marL="0" marR="0">
                        <a:lnSpc>
                          <a:spcPct val="115000"/>
                        </a:lnSpc>
                        <a:spcBef>
                          <a:spcPts val="0"/>
                        </a:spcBef>
                        <a:spcAft>
                          <a:spcPts val="0"/>
                        </a:spcAft>
                      </a:pPr>
                      <a:r>
                        <a:rPr lang="ka-GE" sz="800">
                          <a:effectLst/>
                        </a:rPr>
                        <a:t> </a:t>
                      </a:r>
                      <a:endParaRPr lang="en-US" sz="1100">
                        <a:effectLst/>
                        <a:latin typeface="Calibri"/>
                        <a:ea typeface="Calibri"/>
                        <a:cs typeface="Times New Roman"/>
                      </a:endParaRPr>
                    </a:p>
                  </a:txBody>
                  <a:tcPr marL="68580" marR="68580" marT="0" marB="0"/>
                </a:tc>
                <a:tc>
                  <a:txBody>
                    <a:bodyPr/>
                    <a:lstStyle/>
                    <a:p>
                      <a:pPr marL="0" marR="0">
                        <a:lnSpc>
                          <a:spcPct val="115000"/>
                        </a:lnSpc>
                        <a:spcBef>
                          <a:spcPts val="0"/>
                        </a:spcBef>
                        <a:spcAft>
                          <a:spcPts val="0"/>
                        </a:spcAft>
                      </a:pPr>
                      <a:r>
                        <a:rPr lang="ka-GE" sz="800">
                          <a:effectLst/>
                        </a:rPr>
                        <a:t> </a:t>
                      </a:r>
                      <a:endParaRPr lang="en-US" sz="1100">
                        <a:effectLst/>
                        <a:latin typeface="Calibri"/>
                        <a:ea typeface="Calibri"/>
                        <a:cs typeface="Times New Roman"/>
                      </a:endParaRPr>
                    </a:p>
                  </a:txBody>
                  <a:tcPr marL="68580" marR="68580" marT="0" marB="0"/>
                </a:tc>
                <a:tc>
                  <a:txBody>
                    <a:bodyPr/>
                    <a:lstStyle/>
                    <a:p>
                      <a:pPr marL="0" marR="0">
                        <a:lnSpc>
                          <a:spcPct val="115000"/>
                        </a:lnSpc>
                        <a:spcBef>
                          <a:spcPts val="0"/>
                        </a:spcBef>
                        <a:spcAft>
                          <a:spcPts val="0"/>
                        </a:spcAft>
                      </a:pPr>
                      <a:r>
                        <a:rPr lang="ka-GE" sz="1200">
                          <a:effectLst/>
                        </a:rPr>
                        <a:t> </a:t>
                      </a:r>
                      <a:endParaRPr lang="en-US" sz="1100">
                        <a:effectLst/>
                        <a:latin typeface="Calibri"/>
                        <a:ea typeface="Calibri"/>
                        <a:cs typeface="Times New Roman"/>
                      </a:endParaRPr>
                    </a:p>
                  </a:txBody>
                  <a:tcPr marL="68580" marR="68580" marT="0" marB="0"/>
                </a:tc>
                <a:tc>
                  <a:txBody>
                    <a:bodyPr/>
                    <a:lstStyle/>
                    <a:p>
                      <a:pPr marL="0" marR="0">
                        <a:lnSpc>
                          <a:spcPct val="115000"/>
                        </a:lnSpc>
                        <a:spcBef>
                          <a:spcPts val="0"/>
                        </a:spcBef>
                        <a:spcAft>
                          <a:spcPts val="0"/>
                        </a:spcAft>
                      </a:pPr>
                      <a:r>
                        <a:rPr lang="ka-GE" sz="800">
                          <a:effectLst/>
                        </a:rPr>
                        <a:t> </a:t>
                      </a:r>
                      <a:endParaRPr lang="en-US" sz="1100">
                        <a:effectLst/>
                        <a:latin typeface="Calibri"/>
                        <a:ea typeface="Calibri"/>
                        <a:cs typeface="Times New Roman"/>
                      </a:endParaRPr>
                    </a:p>
                  </a:txBody>
                  <a:tcPr marL="68580" marR="68580" marT="0" marB="0"/>
                </a:tc>
              </a:tr>
              <a:tr h="335080">
                <a:tc>
                  <a:txBody>
                    <a:bodyPr/>
                    <a:lstStyle/>
                    <a:p>
                      <a:pPr marL="0" marR="0">
                        <a:lnSpc>
                          <a:spcPct val="115000"/>
                        </a:lnSpc>
                        <a:spcBef>
                          <a:spcPts val="0"/>
                        </a:spcBef>
                        <a:spcAft>
                          <a:spcPts val="0"/>
                        </a:spcAft>
                      </a:pPr>
                      <a:r>
                        <a:rPr lang="ka-GE" sz="800">
                          <a:effectLst/>
                        </a:rPr>
                        <a:t>გაბაპენტინი 800 მგ</a:t>
                      </a:r>
                      <a:endParaRPr lang="en-US" sz="1100">
                        <a:effectLst/>
                        <a:latin typeface="Calibri"/>
                        <a:ea typeface="Calibri"/>
                        <a:cs typeface="Times New Roman"/>
                      </a:endParaRPr>
                    </a:p>
                  </a:txBody>
                  <a:tcPr marL="68580" marR="68580" marT="0" marB="0"/>
                </a:tc>
                <a:tc>
                  <a:txBody>
                    <a:bodyPr/>
                    <a:lstStyle/>
                    <a:p>
                      <a:pPr marL="0" marR="0">
                        <a:lnSpc>
                          <a:spcPct val="115000"/>
                        </a:lnSpc>
                        <a:spcBef>
                          <a:spcPts val="0"/>
                        </a:spcBef>
                        <a:spcAft>
                          <a:spcPts val="0"/>
                        </a:spcAft>
                      </a:pPr>
                      <a:r>
                        <a:rPr lang="ka-GE" sz="800">
                          <a:effectLst/>
                        </a:rPr>
                        <a:t>244917</a:t>
                      </a:r>
                      <a:endParaRPr lang="en-US" sz="1100">
                        <a:effectLst/>
                        <a:latin typeface="Calibri"/>
                        <a:ea typeface="Calibri"/>
                        <a:cs typeface="Times New Roman"/>
                      </a:endParaRPr>
                    </a:p>
                  </a:txBody>
                  <a:tcPr marL="68580" marR="68580" marT="0" marB="0"/>
                </a:tc>
                <a:tc>
                  <a:txBody>
                    <a:bodyPr/>
                    <a:lstStyle/>
                    <a:p>
                      <a:pPr marL="0" marR="0">
                        <a:lnSpc>
                          <a:spcPct val="115000"/>
                        </a:lnSpc>
                        <a:spcBef>
                          <a:spcPts val="0"/>
                        </a:spcBef>
                        <a:spcAft>
                          <a:spcPts val="0"/>
                        </a:spcAft>
                      </a:pPr>
                      <a:r>
                        <a:rPr lang="ka-GE" sz="800">
                          <a:effectLst/>
                        </a:rPr>
                        <a:t>195933,6</a:t>
                      </a:r>
                      <a:endParaRPr lang="en-US" sz="1100">
                        <a:effectLst/>
                        <a:latin typeface="Calibri"/>
                        <a:ea typeface="Calibri"/>
                        <a:cs typeface="Times New Roman"/>
                      </a:endParaRPr>
                    </a:p>
                  </a:txBody>
                  <a:tcPr marL="68580" marR="68580" marT="0" marB="0"/>
                </a:tc>
                <a:tc>
                  <a:txBody>
                    <a:bodyPr/>
                    <a:lstStyle/>
                    <a:p>
                      <a:pPr marL="0" marR="0">
                        <a:lnSpc>
                          <a:spcPct val="115000"/>
                        </a:lnSpc>
                        <a:spcBef>
                          <a:spcPts val="0"/>
                        </a:spcBef>
                        <a:spcAft>
                          <a:spcPts val="0"/>
                        </a:spcAft>
                      </a:pPr>
                      <a:r>
                        <a:rPr lang="ka-GE" sz="800">
                          <a:effectLst/>
                        </a:rPr>
                        <a:t> </a:t>
                      </a:r>
                      <a:endParaRPr lang="en-US" sz="1100">
                        <a:effectLst/>
                        <a:latin typeface="Calibri"/>
                        <a:ea typeface="Calibri"/>
                        <a:cs typeface="Times New Roman"/>
                      </a:endParaRPr>
                    </a:p>
                  </a:txBody>
                  <a:tcPr marL="68580" marR="68580" marT="0" marB="0"/>
                </a:tc>
                <a:tc>
                  <a:txBody>
                    <a:bodyPr/>
                    <a:lstStyle/>
                    <a:p>
                      <a:pPr marL="0" marR="0">
                        <a:lnSpc>
                          <a:spcPct val="115000"/>
                        </a:lnSpc>
                        <a:spcBef>
                          <a:spcPts val="0"/>
                        </a:spcBef>
                        <a:spcAft>
                          <a:spcPts val="0"/>
                        </a:spcAft>
                      </a:pPr>
                      <a:r>
                        <a:rPr lang="ka-GE" sz="800">
                          <a:effectLst/>
                        </a:rPr>
                        <a:t> </a:t>
                      </a:r>
                      <a:endParaRPr lang="en-US" sz="1100">
                        <a:effectLst/>
                        <a:latin typeface="Calibri"/>
                        <a:ea typeface="Calibri"/>
                        <a:cs typeface="Times New Roman"/>
                      </a:endParaRPr>
                    </a:p>
                  </a:txBody>
                  <a:tcPr marL="68580" marR="68580" marT="0" marB="0"/>
                </a:tc>
                <a:tc>
                  <a:txBody>
                    <a:bodyPr/>
                    <a:lstStyle/>
                    <a:p>
                      <a:pPr marL="0" marR="0">
                        <a:lnSpc>
                          <a:spcPct val="115000"/>
                        </a:lnSpc>
                        <a:spcBef>
                          <a:spcPts val="0"/>
                        </a:spcBef>
                        <a:spcAft>
                          <a:spcPts val="0"/>
                        </a:spcAft>
                      </a:pPr>
                      <a:r>
                        <a:rPr lang="ka-GE" sz="1200">
                          <a:effectLst/>
                        </a:rPr>
                        <a:t> </a:t>
                      </a:r>
                      <a:endParaRPr lang="en-US" sz="1100">
                        <a:effectLst/>
                        <a:latin typeface="Calibri"/>
                        <a:ea typeface="Calibri"/>
                        <a:cs typeface="Times New Roman"/>
                      </a:endParaRPr>
                    </a:p>
                  </a:txBody>
                  <a:tcPr marL="68580" marR="68580" marT="0" marB="0"/>
                </a:tc>
                <a:tc>
                  <a:txBody>
                    <a:bodyPr/>
                    <a:lstStyle/>
                    <a:p>
                      <a:pPr marL="0" marR="0">
                        <a:lnSpc>
                          <a:spcPct val="115000"/>
                        </a:lnSpc>
                        <a:spcBef>
                          <a:spcPts val="0"/>
                        </a:spcBef>
                        <a:spcAft>
                          <a:spcPts val="0"/>
                        </a:spcAft>
                      </a:pPr>
                      <a:r>
                        <a:rPr lang="ka-GE" sz="800">
                          <a:effectLst/>
                        </a:rPr>
                        <a:t> </a:t>
                      </a:r>
                      <a:endParaRPr lang="en-US" sz="1100">
                        <a:effectLst/>
                        <a:latin typeface="Calibri"/>
                        <a:ea typeface="Calibri"/>
                        <a:cs typeface="Times New Roman"/>
                      </a:endParaRPr>
                    </a:p>
                  </a:txBody>
                  <a:tcPr marL="68580" marR="68580" marT="0" marB="0"/>
                </a:tc>
              </a:tr>
              <a:tr h="245108">
                <a:tc>
                  <a:txBody>
                    <a:bodyPr/>
                    <a:lstStyle/>
                    <a:p>
                      <a:pPr marL="0" marR="0">
                        <a:lnSpc>
                          <a:spcPct val="115000"/>
                        </a:lnSpc>
                        <a:spcBef>
                          <a:spcPts val="0"/>
                        </a:spcBef>
                        <a:spcAft>
                          <a:spcPts val="0"/>
                        </a:spcAft>
                      </a:pPr>
                      <a:r>
                        <a:rPr lang="ka-GE" sz="800">
                          <a:effectLst/>
                        </a:rPr>
                        <a:t>სულ </a:t>
                      </a:r>
                      <a:endParaRPr lang="en-US" sz="1100">
                        <a:effectLst/>
                        <a:latin typeface="Calibri"/>
                        <a:ea typeface="Calibri"/>
                        <a:cs typeface="Times New Roman"/>
                      </a:endParaRPr>
                    </a:p>
                  </a:txBody>
                  <a:tcPr marL="68580" marR="68580" marT="0" marB="0"/>
                </a:tc>
                <a:tc>
                  <a:txBody>
                    <a:bodyPr/>
                    <a:lstStyle/>
                    <a:p>
                      <a:pPr marL="0" marR="0">
                        <a:lnSpc>
                          <a:spcPct val="115000"/>
                        </a:lnSpc>
                        <a:spcBef>
                          <a:spcPts val="0"/>
                        </a:spcBef>
                        <a:spcAft>
                          <a:spcPts val="0"/>
                        </a:spcAft>
                      </a:pPr>
                      <a:r>
                        <a:rPr lang="ka-GE" sz="800">
                          <a:effectLst/>
                        </a:rPr>
                        <a:t> </a:t>
                      </a:r>
                      <a:endParaRPr lang="en-US" sz="1100">
                        <a:effectLst/>
                        <a:latin typeface="Calibri"/>
                        <a:ea typeface="Calibri"/>
                        <a:cs typeface="Times New Roman"/>
                      </a:endParaRPr>
                    </a:p>
                  </a:txBody>
                  <a:tcPr marL="68580" marR="68580" marT="0" marB="0"/>
                </a:tc>
                <a:tc>
                  <a:txBody>
                    <a:bodyPr/>
                    <a:lstStyle/>
                    <a:p>
                      <a:pPr marL="0" marR="0">
                        <a:lnSpc>
                          <a:spcPct val="115000"/>
                        </a:lnSpc>
                        <a:spcBef>
                          <a:spcPts val="0"/>
                        </a:spcBef>
                        <a:spcAft>
                          <a:spcPts val="0"/>
                        </a:spcAft>
                      </a:pPr>
                      <a:r>
                        <a:rPr lang="ka-GE" sz="800">
                          <a:effectLst/>
                        </a:rPr>
                        <a:t>518039,5</a:t>
                      </a:r>
                      <a:endParaRPr lang="en-US" sz="1100">
                        <a:effectLst/>
                        <a:latin typeface="Calibri"/>
                        <a:ea typeface="Calibri"/>
                        <a:cs typeface="Times New Roman"/>
                      </a:endParaRPr>
                    </a:p>
                  </a:txBody>
                  <a:tcPr marL="68580" marR="68580" marT="0" marB="0"/>
                </a:tc>
                <a:tc>
                  <a:txBody>
                    <a:bodyPr/>
                    <a:lstStyle/>
                    <a:p>
                      <a:pPr marL="0" marR="0">
                        <a:lnSpc>
                          <a:spcPct val="115000"/>
                        </a:lnSpc>
                        <a:spcBef>
                          <a:spcPts val="0"/>
                        </a:spcBef>
                        <a:spcAft>
                          <a:spcPts val="0"/>
                        </a:spcAft>
                      </a:pPr>
                      <a:r>
                        <a:rPr lang="ka-GE" sz="800">
                          <a:effectLst/>
                        </a:rPr>
                        <a:t> </a:t>
                      </a:r>
                      <a:endParaRPr lang="en-US" sz="1100">
                        <a:effectLst/>
                        <a:latin typeface="Calibri"/>
                        <a:ea typeface="Calibri"/>
                        <a:cs typeface="Times New Roman"/>
                      </a:endParaRPr>
                    </a:p>
                  </a:txBody>
                  <a:tcPr marL="68580" marR="68580" marT="0" marB="0"/>
                </a:tc>
                <a:tc>
                  <a:txBody>
                    <a:bodyPr/>
                    <a:lstStyle/>
                    <a:p>
                      <a:pPr marL="0" marR="0">
                        <a:lnSpc>
                          <a:spcPct val="115000"/>
                        </a:lnSpc>
                        <a:spcBef>
                          <a:spcPts val="0"/>
                        </a:spcBef>
                        <a:spcAft>
                          <a:spcPts val="0"/>
                        </a:spcAft>
                      </a:pPr>
                      <a:r>
                        <a:rPr lang="ka-GE" sz="800">
                          <a:effectLst/>
                        </a:rPr>
                        <a:t>4204,6</a:t>
                      </a:r>
                      <a:endParaRPr lang="en-US" sz="1100">
                        <a:effectLst/>
                        <a:latin typeface="Calibri"/>
                        <a:ea typeface="Calibri"/>
                        <a:cs typeface="Times New Roman"/>
                      </a:endParaRPr>
                    </a:p>
                  </a:txBody>
                  <a:tcPr marL="68580" marR="68580" marT="0" marB="0"/>
                </a:tc>
                <a:tc>
                  <a:txBody>
                    <a:bodyPr/>
                    <a:lstStyle/>
                    <a:p>
                      <a:pPr marL="0" marR="0">
                        <a:lnSpc>
                          <a:spcPct val="115000"/>
                        </a:lnSpc>
                        <a:spcBef>
                          <a:spcPts val="0"/>
                        </a:spcBef>
                        <a:spcAft>
                          <a:spcPts val="0"/>
                        </a:spcAft>
                      </a:pPr>
                      <a:r>
                        <a:rPr lang="ka-GE" sz="1200">
                          <a:effectLst/>
                        </a:rPr>
                        <a:t>522244,1</a:t>
                      </a:r>
                      <a:endParaRPr lang="en-US" sz="1100">
                        <a:effectLst/>
                        <a:latin typeface="Calibri"/>
                        <a:ea typeface="Calibri"/>
                        <a:cs typeface="Times New Roman"/>
                      </a:endParaRPr>
                    </a:p>
                  </a:txBody>
                  <a:tcPr marL="68580" marR="68580" marT="0" marB="0"/>
                </a:tc>
                <a:tc>
                  <a:txBody>
                    <a:bodyPr/>
                    <a:lstStyle/>
                    <a:p>
                      <a:pPr marL="0" marR="0">
                        <a:lnSpc>
                          <a:spcPct val="115000"/>
                        </a:lnSpc>
                        <a:spcBef>
                          <a:spcPts val="0"/>
                        </a:spcBef>
                        <a:spcAft>
                          <a:spcPts val="0"/>
                        </a:spcAft>
                      </a:pPr>
                      <a:r>
                        <a:rPr lang="ka-GE" sz="800">
                          <a:effectLst/>
                        </a:rPr>
                        <a:t> </a:t>
                      </a:r>
                      <a:endParaRPr lang="en-US" sz="1100">
                        <a:effectLst/>
                        <a:latin typeface="Calibri"/>
                        <a:ea typeface="Calibri"/>
                        <a:cs typeface="Times New Roman"/>
                      </a:endParaRPr>
                    </a:p>
                  </a:txBody>
                  <a:tcPr marL="68580" marR="68580" marT="0" marB="0"/>
                </a:tc>
              </a:tr>
              <a:tr h="245108">
                <a:tc>
                  <a:txBody>
                    <a:bodyPr/>
                    <a:lstStyle/>
                    <a:p>
                      <a:pPr marL="0" marR="0">
                        <a:lnSpc>
                          <a:spcPct val="115000"/>
                        </a:lnSpc>
                        <a:spcBef>
                          <a:spcPts val="0"/>
                        </a:spcBef>
                        <a:spcAft>
                          <a:spcPts val="0"/>
                        </a:spcAft>
                      </a:pPr>
                      <a:r>
                        <a:rPr lang="ka-GE" sz="800">
                          <a:effectLst/>
                        </a:rPr>
                        <a:t> </a:t>
                      </a:r>
                      <a:endParaRPr lang="en-US" sz="1100">
                        <a:effectLst/>
                        <a:latin typeface="Calibri"/>
                        <a:ea typeface="Calibri"/>
                        <a:cs typeface="Times New Roman"/>
                      </a:endParaRPr>
                    </a:p>
                  </a:txBody>
                  <a:tcPr marL="68580" marR="68580" marT="0" marB="0"/>
                </a:tc>
                <a:tc>
                  <a:txBody>
                    <a:bodyPr/>
                    <a:lstStyle/>
                    <a:p>
                      <a:pPr marL="0" marR="0">
                        <a:lnSpc>
                          <a:spcPct val="115000"/>
                        </a:lnSpc>
                        <a:spcBef>
                          <a:spcPts val="0"/>
                        </a:spcBef>
                        <a:spcAft>
                          <a:spcPts val="0"/>
                        </a:spcAft>
                      </a:pPr>
                      <a:r>
                        <a:rPr lang="ka-GE" sz="800">
                          <a:effectLst/>
                        </a:rPr>
                        <a:t> </a:t>
                      </a:r>
                      <a:endParaRPr lang="en-US" sz="1100">
                        <a:effectLst/>
                        <a:latin typeface="Calibri"/>
                        <a:ea typeface="Calibri"/>
                        <a:cs typeface="Times New Roman"/>
                      </a:endParaRPr>
                    </a:p>
                  </a:txBody>
                  <a:tcPr marL="68580" marR="68580" marT="0" marB="0"/>
                </a:tc>
                <a:tc>
                  <a:txBody>
                    <a:bodyPr/>
                    <a:lstStyle/>
                    <a:p>
                      <a:pPr marL="0" marR="0">
                        <a:lnSpc>
                          <a:spcPct val="115000"/>
                        </a:lnSpc>
                        <a:spcBef>
                          <a:spcPts val="0"/>
                        </a:spcBef>
                        <a:spcAft>
                          <a:spcPts val="0"/>
                        </a:spcAft>
                      </a:pPr>
                      <a:r>
                        <a:rPr lang="ka-GE" sz="800">
                          <a:effectLst/>
                        </a:rPr>
                        <a:t> </a:t>
                      </a:r>
                      <a:endParaRPr lang="en-US" sz="1100">
                        <a:effectLst/>
                        <a:latin typeface="Calibri"/>
                        <a:ea typeface="Calibri"/>
                        <a:cs typeface="Times New Roman"/>
                      </a:endParaRPr>
                    </a:p>
                  </a:txBody>
                  <a:tcPr marL="68580" marR="68580" marT="0" marB="0"/>
                </a:tc>
                <a:tc>
                  <a:txBody>
                    <a:bodyPr/>
                    <a:lstStyle/>
                    <a:p>
                      <a:pPr marL="0" marR="0">
                        <a:lnSpc>
                          <a:spcPct val="115000"/>
                        </a:lnSpc>
                        <a:spcBef>
                          <a:spcPts val="0"/>
                        </a:spcBef>
                        <a:spcAft>
                          <a:spcPts val="0"/>
                        </a:spcAft>
                      </a:pPr>
                      <a:r>
                        <a:rPr lang="ka-GE" sz="800">
                          <a:effectLst/>
                        </a:rPr>
                        <a:t> </a:t>
                      </a:r>
                      <a:endParaRPr lang="en-US" sz="1100">
                        <a:effectLst/>
                        <a:latin typeface="Calibri"/>
                        <a:ea typeface="Calibri"/>
                        <a:cs typeface="Times New Roman"/>
                      </a:endParaRPr>
                    </a:p>
                  </a:txBody>
                  <a:tcPr marL="68580" marR="68580" marT="0" marB="0"/>
                </a:tc>
                <a:tc>
                  <a:txBody>
                    <a:bodyPr/>
                    <a:lstStyle/>
                    <a:p>
                      <a:pPr marL="0" marR="0">
                        <a:lnSpc>
                          <a:spcPct val="115000"/>
                        </a:lnSpc>
                        <a:spcBef>
                          <a:spcPts val="0"/>
                        </a:spcBef>
                        <a:spcAft>
                          <a:spcPts val="0"/>
                        </a:spcAft>
                      </a:pPr>
                      <a:r>
                        <a:rPr lang="ka-GE" sz="800">
                          <a:effectLst/>
                        </a:rPr>
                        <a:t> </a:t>
                      </a:r>
                      <a:endParaRPr lang="en-US" sz="1100">
                        <a:effectLst/>
                        <a:latin typeface="Calibri"/>
                        <a:ea typeface="Calibri"/>
                        <a:cs typeface="Times New Roman"/>
                      </a:endParaRPr>
                    </a:p>
                  </a:txBody>
                  <a:tcPr marL="68580" marR="68580" marT="0" marB="0"/>
                </a:tc>
                <a:tc>
                  <a:txBody>
                    <a:bodyPr/>
                    <a:lstStyle/>
                    <a:p>
                      <a:pPr marL="0" marR="0">
                        <a:lnSpc>
                          <a:spcPct val="115000"/>
                        </a:lnSpc>
                        <a:spcBef>
                          <a:spcPts val="0"/>
                        </a:spcBef>
                        <a:spcAft>
                          <a:spcPts val="0"/>
                        </a:spcAft>
                      </a:pPr>
                      <a:r>
                        <a:rPr lang="ka-GE" sz="1200">
                          <a:effectLst/>
                        </a:rPr>
                        <a:t> </a:t>
                      </a:r>
                      <a:endParaRPr lang="en-US" sz="1100">
                        <a:effectLst/>
                        <a:latin typeface="Calibri"/>
                        <a:ea typeface="Calibri"/>
                        <a:cs typeface="Times New Roman"/>
                      </a:endParaRPr>
                    </a:p>
                  </a:txBody>
                  <a:tcPr marL="68580" marR="68580" marT="0" marB="0"/>
                </a:tc>
                <a:tc>
                  <a:txBody>
                    <a:bodyPr/>
                    <a:lstStyle/>
                    <a:p>
                      <a:pPr marL="0" marR="0">
                        <a:lnSpc>
                          <a:spcPct val="115000"/>
                        </a:lnSpc>
                        <a:spcBef>
                          <a:spcPts val="0"/>
                        </a:spcBef>
                        <a:spcAft>
                          <a:spcPts val="0"/>
                        </a:spcAft>
                      </a:pPr>
                      <a:r>
                        <a:rPr lang="ka-GE" sz="800">
                          <a:effectLst/>
                        </a:rPr>
                        <a:t> </a:t>
                      </a:r>
                      <a:endParaRPr lang="en-US" sz="1100">
                        <a:effectLst/>
                        <a:latin typeface="Calibri"/>
                        <a:ea typeface="Calibri"/>
                        <a:cs typeface="Times New Roman"/>
                      </a:endParaRPr>
                    </a:p>
                  </a:txBody>
                  <a:tcPr marL="68580" marR="68580" marT="0" marB="0"/>
                </a:tc>
              </a:tr>
              <a:tr h="335080">
                <a:tc>
                  <a:txBody>
                    <a:bodyPr/>
                    <a:lstStyle/>
                    <a:p>
                      <a:pPr marL="0" marR="0">
                        <a:lnSpc>
                          <a:spcPct val="115000"/>
                        </a:lnSpc>
                        <a:spcBef>
                          <a:spcPts val="0"/>
                        </a:spcBef>
                        <a:spcAft>
                          <a:spcPts val="0"/>
                        </a:spcAft>
                      </a:pPr>
                      <a:r>
                        <a:rPr lang="ka-GE" sz="800">
                          <a:effectLst/>
                        </a:rPr>
                        <a:t>ზოპიკლონი 7,5 მგ</a:t>
                      </a:r>
                      <a:endParaRPr lang="en-US" sz="1100">
                        <a:effectLst/>
                        <a:latin typeface="Calibri"/>
                        <a:ea typeface="Calibri"/>
                        <a:cs typeface="Times New Roman"/>
                      </a:endParaRPr>
                    </a:p>
                  </a:txBody>
                  <a:tcPr marL="68580" marR="68580" marT="0" marB="0"/>
                </a:tc>
                <a:tc>
                  <a:txBody>
                    <a:bodyPr/>
                    <a:lstStyle/>
                    <a:p>
                      <a:pPr marL="0" marR="0">
                        <a:lnSpc>
                          <a:spcPct val="115000"/>
                        </a:lnSpc>
                        <a:spcBef>
                          <a:spcPts val="0"/>
                        </a:spcBef>
                        <a:spcAft>
                          <a:spcPts val="0"/>
                        </a:spcAft>
                      </a:pPr>
                      <a:r>
                        <a:rPr lang="ka-GE" sz="800">
                          <a:effectLst/>
                        </a:rPr>
                        <a:t>88302</a:t>
                      </a:r>
                      <a:endParaRPr lang="en-US" sz="1100">
                        <a:effectLst/>
                        <a:latin typeface="Calibri"/>
                        <a:ea typeface="Calibri"/>
                        <a:cs typeface="Times New Roman"/>
                      </a:endParaRPr>
                    </a:p>
                  </a:txBody>
                  <a:tcPr marL="68580" marR="68580" marT="0" marB="0"/>
                </a:tc>
                <a:tc>
                  <a:txBody>
                    <a:bodyPr/>
                    <a:lstStyle/>
                    <a:p>
                      <a:pPr marL="0" marR="0">
                        <a:lnSpc>
                          <a:spcPct val="115000"/>
                        </a:lnSpc>
                        <a:spcBef>
                          <a:spcPts val="0"/>
                        </a:spcBef>
                        <a:spcAft>
                          <a:spcPts val="0"/>
                        </a:spcAft>
                      </a:pPr>
                      <a:r>
                        <a:rPr lang="ka-GE" sz="800">
                          <a:effectLst/>
                        </a:rPr>
                        <a:t>662,27</a:t>
                      </a:r>
                      <a:endParaRPr lang="en-US" sz="1100">
                        <a:effectLst/>
                        <a:latin typeface="Calibri"/>
                        <a:ea typeface="Calibri"/>
                        <a:cs typeface="Times New Roman"/>
                      </a:endParaRPr>
                    </a:p>
                  </a:txBody>
                  <a:tcPr marL="68580" marR="68580" marT="0" marB="0"/>
                </a:tc>
                <a:tc>
                  <a:txBody>
                    <a:bodyPr/>
                    <a:lstStyle/>
                    <a:p>
                      <a:pPr marL="0" marR="0">
                        <a:lnSpc>
                          <a:spcPct val="115000"/>
                        </a:lnSpc>
                        <a:spcBef>
                          <a:spcPts val="0"/>
                        </a:spcBef>
                        <a:spcAft>
                          <a:spcPts val="0"/>
                        </a:spcAft>
                      </a:pPr>
                      <a:r>
                        <a:rPr lang="ka-GE" sz="800">
                          <a:effectLst/>
                        </a:rPr>
                        <a:t>6282</a:t>
                      </a:r>
                      <a:endParaRPr lang="en-US" sz="1100">
                        <a:effectLst/>
                        <a:latin typeface="Calibri"/>
                        <a:ea typeface="Calibri"/>
                        <a:cs typeface="Times New Roman"/>
                      </a:endParaRPr>
                    </a:p>
                  </a:txBody>
                  <a:tcPr marL="68580" marR="68580" marT="0" marB="0"/>
                </a:tc>
                <a:tc>
                  <a:txBody>
                    <a:bodyPr/>
                    <a:lstStyle/>
                    <a:p>
                      <a:pPr marL="0" marR="0">
                        <a:lnSpc>
                          <a:spcPct val="115000"/>
                        </a:lnSpc>
                        <a:spcBef>
                          <a:spcPts val="0"/>
                        </a:spcBef>
                        <a:spcAft>
                          <a:spcPts val="0"/>
                        </a:spcAft>
                      </a:pPr>
                      <a:r>
                        <a:rPr lang="ka-GE" sz="800">
                          <a:effectLst/>
                        </a:rPr>
                        <a:t>47,12</a:t>
                      </a:r>
                      <a:endParaRPr lang="en-US" sz="1100">
                        <a:effectLst/>
                        <a:latin typeface="Calibri"/>
                        <a:ea typeface="Calibri"/>
                        <a:cs typeface="Times New Roman"/>
                      </a:endParaRPr>
                    </a:p>
                  </a:txBody>
                  <a:tcPr marL="68580" marR="68580" marT="0" marB="0"/>
                </a:tc>
                <a:tc>
                  <a:txBody>
                    <a:bodyPr/>
                    <a:lstStyle/>
                    <a:p>
                      <a:pPr marL="0" marR="0">
                        <a:lnSpc>
                          <a:spcPct val="115000"/>
                        </a:lnSpc>
                        <a:spcBef>
                          <a:spcPts val="0"/>
                        </a:spcBef>
                        <a:spcAft>
                          <a:spcPts val="0"/>
                        </a:spcAft>
                      </a:pPr>
                      <a:r>
                        <a:rPr lang="ka-GE" sz="1200">
                          <a:effectLst/>
                        </a:rPr>
                        <a:t>709,39</a:t>
                      </a:r>
                      <a:endParaRPr lang="en-US" sz="1100">
                        <a:effectLst/>
                        <a:latin typeface="Calibri"/>
                        <a:ea typeface="Calibri"/>
                        <a:cs typeface="Times New Roman"/>
                      </a:endParaRPr>
                    </a:p>
                  </a:txBody>
                  <a:tcPr marL="68580" marR="68580" marT="0" marB="0"/>
                </a:tc>
                <a:tc>
                  <a:txBody>
                    <a:bodyPr/>
                    <a:lstStyle/>
                    <a:p>
                      <a:pPr marL="0" marR="0">
                        <a:lnSpc>
                          <a:spcPct val="115000"/>
                        </a:lnSpc>
                        <a:spcBef>
                          <a:spcPts val="0"/>
                        </a:spcBef>
                        <a:spcAft>
                          <a:spcPts val="0"/>
                        </a:spcAft>
                      </a:pPr>
                      <a:r>
                        <a:rPr lang="ka-GE" sz="800">
                          <a:effectLst/>
                        </a:rPr>
                        <a:t> </a:t>
                      </a:r>
                      <a:endParaRPr lang="en-US" sz="1100">
                        <a:effectLst/>
                        <a:latin typeface="Calibri"/>
                        <a:ea typeface="Calibri"/>
                        <a:cs typeface="Times New Roman"/>
                      </a:endParaRPr>
                    </a:p>
                  </a:txBody>
                  <a:tcPr marL="68580" marR="68580" marT="0" marB="0"/>
                </a:tc>
              </a:tr>
              <a:tr h="335080">
                <a:tc>
                  <a:txBody>
                    <a:bodyPr/>
                    <a:lstStyle/>
                    <a:p>
                      <a:pPr marL="0" marR="0">
                        <a:lnSpc>
                          <a:spcPct val="115000"/>
                        </a:lnSpc>
                        <a:spcBef>
                          <a:spcPts val="0"/>
                        </a:spcBef>
                        <a:spcAft>
                          <a:spcPts val="0"/>
                        </a:spcAft>
                      </a:pPr>
                      <a:r>
                        <a:rPr lang="ka-GE" sz="800">
                          <a:effectLst/>
                        </a:rPr>
                        <a:t>ზალეპლონი 10 მგ</a:t>
                      </a:r>
                      <a:endParaRPr lang="en-US" sz="1100">
                        <a:effectLst/>
                        <a:latin typeface="Calibri"/>
                        <a:ea typeface="Calibri"/>
                        <a:cs typeface="Times New Roman"/>
                      </a:endParaRPr>
                    </a:p>
                  </a:txBody>
                  <a:tcPr marL="68580" marR="68580" marT="0" marB="0"/>
                </a:tc>
                <a:tc>
                  <a:txBody>
                    <a:bodyPr/>
                    <a:lstStyle/>
                    <a:p>
                      <a:pPr marL="0" marR="0">
                        <a:lnSpc>
                          <a:spcPct val="115000"/>
                        </a:lnSpc>
                        <a:spcBef>
                          <a:spcPts val="0"/>
                        </a:spcBef>
                        <a:spcAft>
                          <a:spcPts val="0"/>
                        </a:spcAft>
                      </a:pPr>
                      <a:r>
                        <a:rPr lang="ka-GE" sz="800">
                          <a:effectLst/>
                        </a:rPr>
                        <a:t>11194</a:t>
                      </a:r>
                      <a:endParaRPr lang="en-US" sz="1100">
                        <a:effectLst/>
                        <a:latin typeface="Calibri"/>
                        <a:ea typeface="Calibri"/>
                        <a:cs typeface="Times New Roman"/>
                      </a:endParaRPr>
                    </a:p>
                  </a:txBody>
                  <a:tcPr marL="68580" marR="68580" marT="0" marB="0"/>
                </a:tc>
                <a:tc>
                  <a:txBody>
                    <a:bodyPr/>
                    <a:lstStyle/>
                    <a:p>
                      <a:pPr marL="0" marR="0">
                        <a:lnSpc>
                          <a:spcPct val="115000"/>
                        </a:lnSpc>
                        <a:spcBef>
                          <a:spcPts val="0"/>
                        </a:spcBef>
                        <a:spcAft>
                          <a:spcPts val="0"/>
                        </a:spcAft>
                      </a:pPr>
                      <a:r>
                        <a:rPr lang="ka-GE" sz="800">
                          <a:effectLst/>
                        </a:rPr>
                        <a:t>111,94</a:t>
                      </a:r>
                      <a:endParaRPr lang="en-US" sz="1100">
                        <a:effectLst/>
                        <a:latin typeface="Calibri"/>
                        <a:ea typeface="Calibri"/>
                        <a:cs typeface="Times New Roman"/>
                      </a:endParaRPr>
                    </a:p>
                  </a:txBody>
                  <a:tcPr marL="68580" marR="68580" marT="0" marB="0"/>
                </a:tc>
                <a:tc>
                  <a:txBody>
                    <a:bodyPr/>
                    <a:lstStyle/>
                    <a:p>
                      <a:pPr marL="0" marR="0">
                        <a:lnSpc>
                          <a:spcPct val="115000"/>
                        </a:lnSpc>
                        <a:spcBef>
                          <a:spcPts val="0"/>
                        </a:spcBef>
                        <a:spcAft>
                          <a:spcPts val="0"/>
                        </a:spcAft>
                      </a:pPr>
                      <a:r>
                        <a:rPr lang="ka-GE" sz="800">
                          <a:effectLst/>
                        </a:rPr>
                        <a:t>115</a:t>
                      </a:r>
                      <a:endParaRPr lang="en-US" sz="1100">
                        <a:effectLst/>
                        <a:latin typeface="Calibri"/>
                        <a:ea typeface="Calibri"/>
                        <a:cs typeface="Times New Roman"/>
                      </a:endParaRPr>
                    </a:p>
                  </a:txBody>
                  <a:tcPr marL="68580" marR="68580" marT="0" marB="0"/>
                </a:tc>
                <a:tc>
                  <a:txBody>
                    <a:bodyPr/>
                    <a:lstStyle/>
                    <a:p>
                      <a:pPr marL="0" marR="0">
                        <a:lnSpc>
                          <a:spcPct val="115000"/>
                        </a:lnSpc>
                        <a:spcBef>
                          <a:spcPts val="0"/>
                        </a:spcBef>
                        <a:spcAft>
                          <a:spcPts val="0"/>
                        </a:spcAft>
                      </a:pPr>
                      <a:r>
                        <a:rPr lang="ka-GE" sz="800">
                          <a:effectLst/>
                        </a:rPr>
                        <a:t>1,15</a:t>
                      </a:r>
                      <a:endParaRPr lang="en-US" sz="1100">
                        <a:effectLst/>
                        <a:latin typeface="Calibri"/>
                        <a:ea typeface="Calibri"/>
                        <a:cs typeface="Times New Roman"/>
                      </a:endParaRPr>
                    </a:p>
                  </a:txBody>
                  <a:tcPr marL="68580" marR="68580" marT="0" marB="0"/>
                </a:tc>
                <a:tc>
                  <a:txBody>
                    <a:bodyPr/>
                    <a:lstStyle/>
                    <a:p>
                      <a:pPr marL="0" marR="0">
                        <a:lnSpc>
                          <a:spcPct val="115000"/>
                        </a:lnSpc>
                        <a:spcBef>
                          <a:spcPts val="0"/>
                        </a:spcBef>
                        <a:spcAft>
                          <a:spcPts val="0"/>
                        </a:spcAft>
                      </a:pPr>
                      <a:r>
                        <a:rPr lang="ka-GE" sz="1200">
                          <a:effectLst/>
                        </a:rPr>
                        <a:t>113,09</a:t>
                      </a:r>
                      <a:endParaRPr lang="en-US" sz="1100">
                        <a:effectLst/>
                        <a:latin typeface="Calibri"/>
                        <a:ea typeface="Calibri"/>
                        <a:cs typeface="Times New Roman"/>
                      </a:endParaRPr>
                    </a:p>
                  </a:txBody>
                  <a:tcPr marL="68580" marR="68580" marT="0" marB="0"/>
                </a:tc>
                <a:tc>
                  <a:txBody>
                    <a:bodyPr/>
                    <a:lstStyle/>
                    <a:p>
                      <a:pPr marL="0" marR="0">
                        <a:lnSpc>
                          <a:spcPct val="115000"/>
                        </a:lnSpc>
                        <a:spcBef>
                          <a:spcPts val="0"/>
                        </a:spcBef>
                        <a:spcAft>
                          <a:spcPts val="0"/>
                        </a:spcAft>
                      </a:pPr>
                      <a:r>
                        <a:rPr lang="ka-GE" sz="800">
                          <a:effectLst/>
                        </a:rPr>
                        <a:t> </a:t>
                      </a:r>
                      <a:endParaRPr lang="en-US" sz="1100">
                        <a:effectLst/>
                        <a:latin typeface="Calibri"/>
                        <a:ea typeface="Calibri"/>
                        <a:cs typeface="Times New Roman"/>
                      </a:endParaRPr>
                    </a:p>
                  </a:txBody>
                  <a:tcPr marL="68580" marR="68580" marT="0" marB="0"/>
                </a:tc>
              </a:tr>
              <a:tr h="335080">
                <a:tc>
                  <a:txBody>
                    <a:bodyPr/>
                    <a:lstStyle/>
                    <a:p>
                      <a:pPr marL="0" marR="0">
                        <a:lnSpc>
                          <a:spcPct val="115000"/>
                        </a:lnSpc>
                        <a:spcBef>
                          <a:spcPts val="0"/>
                        </a:spcBef>
                        <a:spcAft>
                          <a:spcPts val="0"/>
                        </a:spcAft>
                      </a:pPr>
                      <a:r>
                        <a:rPr lang="ka-GE" sz="800">
                          <a:effectLst/>
                        </a:rPr>
                        <a:t>დექსტრომეტორფანი</a:t>
                      </a:r>
                      <a:endParaRPr lang="en-US" sz="1100">
                        <a:effectLst/>
                        <a:latin typeface="Calibri"/>
                        <a:ea typeface="Calibri"/>
                        <a:cs typeface="Times New Roman"/>
                      </a:endParaRPr>
                    </a:p>
                  </a:txBody>
                  <a:tcPr marL="68580" marR="68580" marT="0" marB="0"/>
                </a:tc>
                <a:tc>
                  <a:txBody>
                    <a:bodyPr/>
                    <a:lstStyle/>
                    <a:p>
                      <a:pPr marL="0" marR="0">
                        <a:lnSpc>
                          <a:spcPct val="115000"/>
                        </a:lnSpc>
                        <a:spcBef>
                          <a:spcPts val="0"/>
                        </a:spcBef>
                        <a:spcAft>
                          <a:spcPts val="0"/>
                        </a:spcAft>
                      </a:pPr>
                      <a:r>
                        <a:rPr lang="ka-GE" sz="800">
                          <a:effectLst/>
                        </a:rPr>
                        <a:t>1694</a:t>
                      </a:r>
                      <a:endParaRPr lang="en-US" sz="1100">
                        <a:effectLst/>
                        <a:latin typeface="Calibri"/>
                        <a:ea typeface="Calibri"/>
                        <a:cs typeface="Times New Roman"/>
                      </a:endParaRPr>
                    </a:p>
                  </a:txBody>
                  <a:tcPr marL="68580" marR="68580" marT="0" marB="0"/>
                </a:tc>
                <a:tc>
                  <a:txBody>
                    <a:bodyPr/>
                    <a:lstStyle/>
                    <a:p>
                      <a:pPr marL="0" marR="0">
                        <a:lnSpc>
                          <a:spcPct val="115000"/>
                        </a:lnSpc>
                        <a:spcBef>
                          <a:spcPts val="0"/>
                        </a:spcBef>
                        <a:spcAft>
                          <a:spcPts val="0"/>
                        </a:spcAft>
                      </a:pPr>
                      <a:r>
                        <a:rPr lang="ka-GE" sz="800">
                          <a:effectLst/>
                        </a:rPr>
                        <a:t>338,8</a:t>
                      </a:r>
                      <a:endParaRPr lang="en-US" sz="1100">
                        <a:effectLst/>
                        <a:latin typeface="Calibri"/>
                        <a:ea typeface="Calibri"/>
                        <a:cs typeface="Times New Roman"/>
                      </a:endParaRPr>
                    </a:p>
                  </a:txBody>
                  <a:tcPr marL="68580" marR="68580" marT="0" marB="0"/>
                </a:tc>
                <a:tc>
                  <a:txBody>
                    <a:bodyPr/>
                    <a:lstStyle/>
                    <a:p>
                      <a:pPr marL="0" marR="0">
                        <a:lnSpc>
                          <a:spcPct val="115000"/>
                        </a:lnSpc>
                        <a:spcBef>
                          <a:spcPts val="0"/>
                        </a:spcBef>
                        <a:spcAft>
                          <a:spcPts val="0"/>
                        </a:spcAft>
                      </a:pPr>
                      <a:r>
                        <a:rPr lang="ka-GE" sz="800">
                          <a:effectLst/>
                        </a:rPr>
                        <a:t>26</a:t>
                      </a:r>
                      <a:endParaRPr lang="en-US" sz="1100">
                        <a:effectLst/>
                        <a:latin typeface="Calibri"/>
                        <a:ea typeface="Calibri"/>
                        <a:cs typeface="Times New Roman"/>
                      </a:endParaRPr>
                    </a:p>
                  </a:txBody>
                  <a:tcPr marL="68580" marR="68580" marT="0" marB="0"/>
                </a:tc>
                <a:tc>
                  <a:txBody>
                    <a:bodyPr/>
                    <a:lstStyle/>
                    <a:p>
                      <a:pPr marL="0" marR="0">
                        <a:lnSpc>
                          <a:spcPct val="115000"/>
                        </a:lnSpc>
                        <a:spcBef>
                          <a:spcPts val="0"/>
                        </a:spcBef>
                        <a:spcAft>
                          <a:spcPts val="0"/>
                        </a:spcAft>
                      </a:pPr>
                      <a:r>
                        <a:rPr lang="ka-GE" sz="800">
                          <a:effectLst/>
                        </a:rPr>
                        <a:t>5,2</a:t>
                      </a:r>
                      <a:endParaRPr lang="en-US" sz="1100">
                        <a:effectLst/>
                        <a:latin typeface="Calibri"/>
                        <a:ea typeface="Calibri"/>
                        <a:cs typeface="Times New Roman"/>
                      </a:endParaRPr>
                    </a:p>
                  </a:txBody>
                  <a:tcPr marL="68580" marR="68580" marT="0" marB="0"/>
                </a:tc>
                <a:tc>
                  <a:txBody>
                    <a:bodyPr/>
                    <a:lstStyle/>
                    <a:p>
                      <a:pPr marL="0" marR="0">
                        <a:lnSpc>
                          <a:spcPct val="115000"/>
                        </a:lnSpc>
                        <a:spcBef>
                          <a:spcPts val="0"/>
                        </a:spcBef>
                        <a:spcAft>
                          <a:spcPts val="0"/>
                        </a:spcAft>
                      </a:pPr>
                      <a:r>
                        <a:rPr lang="ka-GE" sz="1200">
                          <a:effectLst/>
                        </a:rPr>
                        <a:t>344</a:t>
                      </a:r>
                      <a:endParaRPr lang="en-US" sz="1100">
                        <a:effectLst/>
                        <a:latin typeface="Calibri"/>
                        <a:ea typeface="Calibri"/>
                        <a:cs typeface="Times New Roman"/>
                      </a:endParaRPr>
                    </a:p>
                  </a:txBody>
                  <a:tcPr marL="68580" marR="68580" marT="0" marB="0"/>
                </a:tc>
                <a:tc>
                  <a:txBody>
                    <a:bodyPr/>
                    <a:lstStyle/>
                    <a:p>
                      <a:pPr marL="0" marR="0">
                        <a:lnSpc>
                          <a:spcPct val="115000"/>
                        </a:lnSpc>
                        <a:spcBef>
                          <a:spcPts val="0"/>
                        </a:spcBef>
                        <a:spcAft>
                          <a:spcPts val="0"/>
                        </a:spcAft>
                      </a:pPr>
                      <a:r>
                        <a:rPr lang="ka-GE" sz="800" dirty="0">
                          <a:effectLst/>
                        </a:rPr>
                        <a:t> </a:t>
                      </a:r>
                      <a:endParaRPr lang="en-US" sz="1100" dirty="0">
                        <a:effectLst/>
                        <a:latin typeface="Calibri"/>
                        <a:ea typeface="Calibri"/>
                        <a:cs typeface="Times New Roman"/>
                      </a:endParaRPr>
                    </a:p>
                  </a:txBody>
                  <a:tcPr marL="68580" marR="68580" marT="0" marB="0"/>
                </a:tc>
              </a:tr>
            </a:tbl>
          </a:graphicData>
        </a:graphic>
      </p:graphicFrame>
      <p:sp>
        <p:nvSpPr>
          <p:cNvPr id="7" name="Rectangle 2"/>
          <p:cNvSpPr>
            <a:spLocks noChangeArrowheads="1"/>
          </p:cNvSpPr>
          <p:nvPr/>
        </p:nvSpPr>
        <p:spPr bwMode="auto">
          <a:xfrm>
            <a:off x="1846391" y="2083616"/>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altLang="en-US" sz="1800" b="0" i="0" u="none" strike="noStrike" cap="none" normalizeH="0" baseline="0" smtClean="0">
              <a:ln>
                <a:noFill/>
              </a:ln>
              <a:solidFill>
                <a:schemeClr val="tx1"/>
              </a:solidFill>
              <a:effectLst/>
              <a:latin typeface="Arial" pitchFamily="34" charset="0"/>
              <a:cs typeface="Arial" pitchFamily="34" charset="0"/>
            </a:endParaRPr>
          </a:p>
        </p:txBody>
      </p:sp>
    </p:spTree>
    <p:extLst>
      <p:ext uri="{BB962C8B-B14F-4D97-AF65-F5344CB8AC3E}">
        <p14:creationId xmlns:p14="http://schemas.microsoft.com/office/powerpoint/2010/main" val="297503671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304800" y="304800"/>
            <a:ext cx="7696200" cy="1782762"/>
          </a:xfrm>
        </p:spPr>
        <p:txBody>
          <a:bodyPr>
            <a:noAutofit/>
          </a:bodyPr>
          <a:lstStyle/>
          <a:p>
            <a:pPr algn="just"/>
            <a:r>
              <a:rPr lang="ka-GE" sz="2000" dirty="0">
                <a:solidFill>
                  <a:schemeClr val="tx2"/>
                </a:solidFill>
                <a:effectLst/>
                <a:latin typeface="+mn-lt"/>
                <a:ea typeface="+mn-ea"/>
                <a:cs typeface="+mn-cs"/>
              </a:rPr>
              <a:t>საბჭოს გადაწყვეტილებით, სპეციალურ კონტროლს დაქვემდებარებული ფარმაცევტულ პროდუქტთან გათანაბრებული სამკურნალო საშუალებების კვოტის განაწილებაში მონაწილეობის უფლება ჰქონდა სათანადო ნებართვის </a:t>
            </a:r>
            <a:r>
              <a:rPr lang="ka-GE" sz="2000">
                <a:solidFill>
                  <a:schemeClr val="tx2"/>
                </a:solidFill>
                <a:effectLst/>
                <a:latin typeface="+mn-lt"/>
                <a:ea typeface="+mn-ea"/>
                <a:cs typeface="+mn-cs"/>
              </a:rPr>
              <a:t>მქონე </a:t>
            </a:r>
            <a:r>
              <a:rPr lang="ka-GE" sz="2000" smtClean="0">
                <a:solidFill>
                  <a:schemeClr val="tx2"/>
                </a:solidFill>
                <a:effectLst/>
                <a:latin typeface="+mn-lt"/>
                <a:ea typeface="+mn-ea"/>
                <a:cs typeface="+mn-cs"/>
              </a:rPr>
              <a:t>იურიდიულ პირს</a:t>
            </a:r>
            <a:r>
              <a:rPr lang="en-US" sz="2000" smtClean="0">
                <a:solidFill>
                  <a:schemeClr val="tx2"/>
                </a:solidFill>
                <a:effectLst/>
                <a:latin typeface="+mn-lt"/>
                <a:ea typeface="+mn-ea"/>
                <a:cs typeface="+mn-cs"/>
              </a:rPr>
              <a:t> </a:t>
            </a:r>
            <a:r>
              <a:rPr lang="ka-GE" sz="2000" smtClean="0">
                <a:solidFill>
                  <a:schemeClr val="tx2"/>
                </a:solidFill>
                <a:effectLst/>
                <a:latin typeface="+mn-lt"/>
                <a:ea typeface="+mn-ea"/>
                <a:cs typeface="+mn-cs"/>
              </a:rPr>
              <a:t>რომლებსაც:</a:t>
            </a:r>
            <a:endParaRPr lang="en-US" sz="2000" dirty="0">
              <a:solidFill>
                <a:schemeClr val="tx2"/>
              </a:solidFill>
              <a:effectLst/>
              <a:latin typeface="+mn-lt"/>
              <a:ea typeface="+mn-ea"/>
              <a:cs typeface="+mn-cs"/>
            </a:endParaRPr>
          </a:p>
        </p:txBody>
      </p:sp>
      <p:sp>
        <p:nvSpPr>
          <p:cNvPr id="6" name="Content Placeholder 5"/>
          <p:cNvSpPr>
            <a:spLocks noGrp="1"/>
          </p:cNvSpPr>
          <p:nvPr>
            <p:ph idx="1"/>
          </p:nvPr>
        </p:nvSpPr>
        <p:spPr>
          <a:xfrm>
            <a:off x="533400" y="2362200"/>
            <a:ext cx="7924800" cy="3992563"/>
          </a:xfrm>
        </p:spPr>
        <p:txBody>
          <a:bodyPr>
            <a:normAutofit/>
          </a:bodyPr>
          <a:lstStyle/>
          <a:p>
            <a:endParaRPr lang="ka-GE" sz="2000" dirty="0" smtClean="0"/>
          </a:p>
          <a:p>
            <a:pPr algn="just">
              <a:buFont typeface="Wingdings" panose="05000000000000000000" pitchFamily="2" charset="2"/>
              <a:buChar char="ü"/>
            </a:pPr>
            <a:r>
              <a:rPr lang="ka-GE" sz="2000" smtClean="0"/>
              <a:t>გააჩნდა  </a:t>
            </a:r>
            <a:r>
              <a:rPr lang="ka-GE" sz="2000" dirty="0"/>
              <a:t>აღნიშნული მიმართულებით საქმიანობის არანაკლებ 1 წლიანი გამოცდილება</a:t>
            </a:r>
            <a:r>
              <a:rPr lang="ka-GE" sz="2000" dirty="0" smtClean="0"/>
              <a:t>;</a:t>
            </a:r>
          </a:p>
          <a:p>
            <a:pPr algn="just">
              <a:buFont typeface="Wingdings" panose="05000000000000000000" pitchFamily="2" charset="2"/>
              <a:buChar char="ü"/>
            </a:pPr>
            <a:endParaRPr lang="en-US" sz="2000" dirty="0"/>
          </a:p>
          <a:p>
            <a:pPr algn="just" fontAlgn="base">
              <a:buFont typeface="Wingdings" panose="05000000000000000000" pitchFamily="2" charset="2"/>
              <a:buChar char="ü"/>
            </a:pPr>
            <a:r>
              <a:rPr lang="ka-GE" sz="2000" smtClean="0"/>
              <a:t>ბოლო </a:t>
            </a:r>
            <a:r>
              <a:rPr lang="ka-GE" sz="2000" dirty="0"/>
              <a:t>ერთი წლის მანძილზე, არ ჰქონდა  დადასტურებული პირველ ჯგუფს მიკუთვნებული ფარმაცევტული პროდუქტის ლეგალური ბრუნვის სფეროში სამართალდარღვევის ფაქტი  გაცემის (რეალიზაციის) დადგენილი წესების დარღვევასთან დაკავშირებით.</a:t>
            </a:r>
            <a:endParaRPr lang="en-US" sz="2000" dirty="0"/>
          </a:p>
          <a:p>
            <a:pPr algn="just">
              <a:buFont typeface="Wingdings" panose="05000000000000000000" pitchFamily="2" charset="2"/>
              <a:buChar char="ü"/>
            </a:pPr>
            <a:endParaRPr lang="en-US" sz="2000" dirty="0"/>
          </a:p>
        </p:txBody>
      </p:sp>
    </p:spTree>
    <p:extLst>
      <p:ext uri="{BB962C8B-B14F-4D97-AF65-F5344CB8AC3E}">
        <p14:creationId xmlns:p14="http://schemas.microsoft.com/office/powerpoint/2010/main" val="87766794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357" y="152400"/>
            <a:ext cx="8610600" cy="1399032"/>
          </a:xfrm>
        </p:spPr>
        <p:txBody>
          <a:bodyPr>
            <a:noAutofit/>
          </a:bodyPr>
          <a:lstStyle/>
          <a:p>
            <a:pPr algn="just"/>
            <a:r>
              <a:rPr lang="ka-GE" sz="1800" smtClean="0">
                <a:solidFill>
                  <a:schemeClr val="tx2"/>
                </a:solidFill>
                <a:effectLst/>
                <a:latin typeface="+mn-lt"/>
                <a:ea typeface="+mn-ea"/>
                <a:cs typeface="+mn-cs"/>
              </a:rPr>
              <a:t>განისაზღვრა </a:t>
            </a:r>
            <a:r>
              <a:rPr lang="en-US" sz="1800" dirty="0" err="1">
                <a:solidFill>
                  <a:schemeClr val="tx2"/>
                </a:solidFill>
                <a:effectLst/>
                <a:latin typeface="+mn-lt"/>
                <a:ea typeface="+mn-ea"/>
                <a:cs typeface="+mn-cs"/>
              </a:rPr>
              <a:t>სპეციალურ</a:t>
            </a:r>
            <a:r>
              <a:rPr lang="en-US" sz="1800" dirty="0">
                <a:solidFill>
                  <a:schemeClr val="tx2"/>
                </a:solidFill>
                <a:effectLst/>
                <a:latin typeface="+mn-lt"/>
                <a:ea typeface="+mn-ea"/>
                <a:cs typeface="+mn-cs"/>
              </a:rPr>
              <a:t> </a:t>
            </a:r>
            <a:r>
              <a:rPr lang="en-US" sz="1800" dirty="0" err="1">
                <a:solidFill>
                  <a:schemeClr val="tx2"/>
                </a:solidFill>
                <a:effectLst/>
                <a:latin typeface="+mn-lt"/>
                <a:ea typeface="+mn-ea"/>
                <a:cs typeface="+mn-cs"/>
              </a:rPr>
              <a:t>კონტროლს</a:t>
            </a:r>
            <a:r>
              <a:rPr lang="en-US" sz="1800" dirty="0">
                <a:solidFill>
                  <a:schemeClr val="tx2"/>
                </a:solidFill>
                <a:effectLst/>
                <a:latin typeface="+mn-lt"/>
                <a:ea typeface="+mn-ea"/>
                <a:cs typeface="+mn-cs"/>
              </a:rPr>
              <a:t> </a:t>
            </a:r>
            <a:r>
              <a:rPr lang="en-US" sz="1800" dirty="0" err="1">
                <a:solidFill>
                  <a:schemeClr val="tx2"/>
                </a:solidFill>
                <a:effectLst/>
                <a:latin typeface="+mn-lt"/>
                <a:ea typeface="+mn-ea"/>
                <a:cs typeface="+mn-cs"/>
              </a:rPr>
              <a:t>დაქვემდებარებულ</a:t>
            </a:r>
            <a:r>
              <a:rPr lang="en-US" sz="1800" dirty="0">
                <a:solidFill>
                  <a:schemeClr val="tx2"/>
                </a:solidFill>
                <a:effectLst/>
                <a:latin typeface="+mn-lt"/>
                <a:ea typeface="+mn-ea"/>
                <a:cs typeface="+mn-cs"/>
              </a:rPr>
              <a:t> </a:t>
            </a:r>
            <a:r>
              <a:rPr lang="en-US" sz="1800" dirty="0" err="1">
                <a:solidFill>
                  <a:schemeClr val="tx2"/>
                </a:solidFill>
                <a:effectLst/>
                <a:latin typeface="+mn-lt"/>
                <a:ea typeface="+mn-ea"/>
                <a:cs typeface="+mn-cs"/>
              </a:rPr>
              <a:t>ფარმაცევტულ</a:t>
            </a:r>
            <a:r>
              <a:rPr lang="en-US" sz="1800" dirty="0">
                <a:solidFill>
                  <a:schemeClr val="tx2"/>
                </a:solidFill>
                <a:effectLst/>
                <a:latin typeface="+mn-lt"/>
                <a:ea typeface="+mn-ea"/>
                <a:cs typeface="+mn-cs"/>
              </a:rPr>
              <a:t> </a:t>
            </a:r>
            <a:r>
              <a:rPr lang="en-US" sz="1800" dirty="0" err="1">
                <a:solidFill>
                  <a:schemeClr val="tx2"/>
                </a:solidFill>
                <a:effectLst/>
                <a:latin typeface="+mn-lt"/>
                <a:ea typeface="+mn-ea"/>
                <a:cs typeface="+mn-cs"/>
              </a:rPr>
              <a:t>პროდუქტთან</a:t>
            </a:r>
            <a:r>
              <a:rPr lang="en-US" sz="1800" dirty="0">
                <a:solidFill>
                  <a:schemeClr val="tx2"/>
                </a:solidFill>
                <a:effectLst/>
                <a:latin typeface="+mn-lt"/>
                <a:ea typeface="+mn-ea"/>
                <a:cs typeface="+mn-cs"/>
              </a:rPr>
              <a:t> </a:t>
            </a:r>
            <a:r>
              <a:rPr lang="en-US" sz="1800" dirty="0" err="1">
                <a:solidFill>
                  <a:schemeClr val="tx2"/>
                </a:solidFill>
                <a:effectLst/>
                <a:latin typeface="+mn-lt"/>
                <a:ea typeface="+mn-ea"/>
                <a:cs typeface="+mn-cs"/>
              </a:rPr>
              <a:t>გათანაბრებული</a:t>
            </a:r>
            <a:r>
              <a:rPr lang="en-US" sz="1800" dirty="0">
                <a:solidFill>
                  <a:schemeClr val="tx2"/>
                </a:solidFill>
                <a:effectLst/>
                <a:latin typeface="+mn-lt"/>
                <a:ea typeface="+mn-ea"/>
                <a:cs typeface="+mn-cs"/>
              </a:rPr>
              <a:t>   </a:t>
            </a:r>
            <a:r>
              <a:rPr lang="en-US" sz="1800" dirty="0" err="1">
                <a:solidFill>
                  <a:schemeClr val="tx2"/>
                </a:solidFill>
                <a:effectLst/>
                <a:latin typeface="+mn-lt"/>
                <a:ea typeface="+mn-ea"/>
                <a:cs typeface="+mn-cs"/>
              </a:rPr>
              <a:t>სამკურნალო</a:t>
            </a:r>
            <a:r>
              <a:rPr lang="en-US" sz="1800" dirty="0">
                <a:solidFill>
                  <a:schemeClr val="tx2"/>
                </a:solidFill>
                <a:effectLst/>
                <a:latin typeface="+mn-lt"/>
                <a:ea typeface="+mn-ea"/>
                <a:cs typeface="+mn-cs"/>
              </a:rPr>
              <a:t>    </a:t>
            </a:r>
            <a:r>
              <a:rPr lang="en-US" sz="1800" dirty="0" err="1">
                <a:solidFill>
                  <a:schemeClr val="tx2"/>
                </a:solidFill>
                <a:effectLst/>
                <a:latin typeface="+mn-lt"/>
                <a:ea typeface="+mn-ea"/>
                <a:cs typeface="+mn-cs"/>
              </a:rPr>
              <a:t>საშუალებების</a:t>
            </a:r>
            <a:r>
              <a:rPr lang="en-US" sz="1800" dirty="0">
                <a:solidFill>
                  <a:schemeClr val="tx2"/>
                </a:solidFill>
                <a:effectLst/>
                <a:latin typeface="+mn-lt"/>
                <a:ea typeface="+mn-ea"/>
                <a:cs typeface="+mn-cs"/>
              </a:rPr>
              <a:t> </a:t>
            </a:r>
            <a:r>
              <a:rPr lang="en-US" sz="1800" dirty="0" err="1">
                <a:solidFill>
                  <a:schemeClr val="tx2"/>
                </a:solidFill>
                <a:effectLst/>
                <a:latin typeface="+mn-lt"/>
                <a:ea typeface="+mn-ea"/>
                <a:cs typeface="+mn-cs"/>
              </a:rPr>
              <a:t>იმპორტის</a:t>
            </a:r>
            <a:r>
              <a:rPr lang="en-US" sz="1800" dirty="0">
                <a:solidFill>
                  <a:schemeClr val="tx2"/>
                </a:solidFill>
                <a:effectLst/>
                <a:latin typeface="+mn-lt"/>
                <a:ea typeface="+mn-ea"/>
                <a:cs typeface="+mn-cs"/>
              </a:rPr>
              <a:t> </a:t>
            </a:r>
            <a:r>
              <a:rPr lang="en-US" sz="1800" dirty="0" err="1">
                <a:solidFill>
                  <a:schemeClr val="tx2"/>
                </a:solidFill>
                <a:effectLst/>
                <a:latin typeface="+mn-lt"/>
                <a:ea typeface="+mn-ea"/>
                <a:cs typeface="+mn-cs"/>
              </a:rPr>
              <a:t>განმახორციელებელი</a:t>
            </a:r>
            <a:r>
              <a:rPr lang="en-US" sz="1800" dirty="0">
                <a:solidFill>
                  <a:schemeClr val="tx2"/>
                </a:solidFill>
                <a:effectLst/>
                <a:latin typeface="+mn-lt"/>
                <a:ea typeface="+mn-ea"/>
                <a:cs typeface="+mn-cs"/>
              </a:rPr>
              <a:t> </a:t>
            </a:r>
            <a:r>
              <a:rPr lang="en-US" sz="1800" dirty="0" err="1">
                <a:solidFill>
                  <a:schemeClr val="tx2"/>
                </a:solidFill>
                <a:effectLst/>
                <a:latin typeface="+mn-lt"/>
                <a:ea typeface="+mn-ea"/>
                <a:cs typeface="+mn-cs"/>
              </a:rPr>
              <a:t>იურიდიული</a:t>
            </a:r>
            <a:r>
              <a:rPr lang="en-US" sz="1800" dirty="0">
                <a:solidFill>
                  <a:schemeClr val="tx2"/>
                </a:solidFill>
                <a:effectLst/>
                <a:latin typeface="+mn-lt"/>
                <a:ea typeface="+mn-ea"/>
                <a:cs typeface="+mn-cs"/>
              </a:rPr>
              <a:t> </a:t>
            </a:r>
            <a:r>
              <a:rPr lang="en-US" sz="1800" dirty="0" err="1">
                <a:solidFill>
                  <a:schemeClr val="tx2"/>
                </a:solidFill>
                <a:effectLst/>
                <a:latin typeface="+mn-lt"/>
                <a:ea typeface="+mn-ea"/>
                <a:cs typeface="+mn-cs"/>
              </a:rPr>
              <a:t>პირი</a:t>
            </a:r>
            <a:r>
              <a:rPr lang="ka-GE" sz="1800" dirty="0">
                <a:solidFill>
                  <a:schemeClr val="tx2"/>
                </a:solidFill>
                <a:effectLst/>
                <a:latin typeface="+mn-lt"/>
                <a:ea typeface="+mn-ea"/>
                <a:cs typeface="+mn-cs"/>
              </a:rPr>
              <a:t>ს</a:t>
            </a:r>
            <a:r>
              <a:rPr lang="en-US" sz="1800" dirty="0">
                <a:solidFill>
                  <a:schemeClr val="tx2"/>
                </a:solidFill>
                <a:effectLst/>
                <a:latin typeface="+mn-lt"/>
                <a:ea typeface="+mn-ea"/>
                <a:cs typeface="+mn-cs"/>
              </a:rPr>
              <a:t> </a:t>
            </a:r>
            <a:r>
              <a:rPr lang="en-US" sz="1800" dirty="0" err="1">
                <a:solidFill>
                  <a:schemeClr val="tx2"/>
                </a:solidFill>
                <a:effectLst/>
                <a:latin typeface="+mn-lt"/>
                <a:ea typeface="+mn-ea"/>
                <a:cs typeface="+mn-cs"/>
              </a:rPr>
              <a:t>ვალდებულ</a:t>
            </a:r>
            <a:r>
              <a:rPr lang="ka-GE" sz="1800" dirty="0">
                <a:solidFill>
                  <a:schemeClr val="tx2"/>
                </a:solidFill>
                <a:effectLst/>
                <a:latin typeface="+mn-lt"/>
                <a:ea typeface="+mn-ea"/>
                <a:cs typeface="+mn-cs"/>
              </a:rPr>
              <a:t>ებები</a:t>
            </a:r>
            <a:r>
              <a:rPr lang="ka-GE" sz="1800">
                <a:solidFill>
                  <a:schemeClr val="tx2"/>
                </a:solidFill>
                <a:effectLst/>
                <a:latin typeface="+mn-lt"/>
                <a:ea typeface="+mn-ea"/>
                <a:cs typeface="+mn-cs"/>
              </a:rPr>
              <a:t>, </a:t>
            </a:r>
            <a:r>
              <a:rPr lang="ka-GE" sz="1800" smtClean="0">
                <a:solidFill>
                  <a:schemeClr val="tx2"/>
                </a:solidFill>
                <a:effectLst/>
                <a:latin typeface="+mn-lt"/>
                <a:ea typeface="+mn-ea"/>
                <a:cs typeface="+mn-cs"/>
              </a:rPr>
              <a:t>კერძოდ:</a:t>
            </a:r>
            <a:endParaRPr lang="en-US" sz="1800" dirty="0">
              <a:solidFill>
                <a:schemeClr val="tx2"/>
              </a:solidFill>
              <a:effectLst/>
              <a:latin typeface="+mn-lt"/>
              <a:ea typeface="+mn-ea"/>
              <a:cs typeface="+mn-cs"/>
            </a:endParaRPr>
          </a:p>
        </p:txBody>
      </p:sp>
      <p:sp>
        <p:nvSpPr>
          <p:cNvPr id="3" name="Content Placeholder 2"/>
          <p:cNvSpPr>
            <a:spLocks noGrp="1"/>
          </p:cNvSpPr>
          <p:nvPr>
            <p:ph idx="1"/>
          </p:nvPr>
        </p:nvSpPr>
        <p:spPr>
          <a:xfrm>
            <a:off x="228600" y="1447800"/>
            <a:ext cx="8534400" cy="5029200"/>
          </a:xfrm>
        </p:spPr>
        <p:txBody>
          <a:bodyPr>
            <a:noAutofit/>
          </a:bodyPr>
          <a:lstStyle/>
          <a:p>
            <a:pPr algn="just">
              <a:buFont typeface="Wingdings" panose="05000000000000000000" pitchFamily="2" charset="2"/>
              <a:buChar char="ü"/>
            </a:pPr>
            <a:r>
              <a:rPr lang="en-US" sz="1600" dirty="0" err="1" smtClean="0"/>
              <a:t>უზრუნველყ</a:t>
            </a:r>
            <a:r>
              <a:rPr lang="ka-GE" sz="1600" dirty="0" smtClean="0"/>
              <a:t>ოფა</a:t>
            </a:r>
            <a:r>
              <a:rPr lang="en-US" sz="1600" dirty="0" smtClean="0"/>
              <a:t> </a:t>
            </a:r>
            <a:r>
              <a:rPr lang="en-US" sz="1600" dirty="0" err="1" smtClean="0"/>
              <a:t>მის</a:t>
            </a:r>
            <a:r>
              <a:rPr lang="en-US" sz="1600" dirty="0" smtClean="0"/>
              <a:t> </a:t>
            </a:r>
            <a:r>
              <a:rPr lang="en-US" sz="1600" dirty="0" err="1" smtClean="0"/>
              <a:t>მიერ</a:t>
            </a:r>
            <a:r>
              <a:rPr lang="en-US" sz="1600" dirty="0" smtClean="0"/>
              <a:t> </a:t>
            </a:r>
            <a:r>
              <a:rPr lang="en-US" sz="1600" dirty="0" err="1" smtClean="0"/>
              <a:t>იმპორტირებული</a:t>
            </a:r>
            <a:r>
              <a:rPr lang="en-US" sz="1600" dirty="0" smtClean="0"/>
              <a:t> </a:t>
            </a:r>
            <a:r>
              <a:rPr lang="en-US" sz="1600" dirty="0" err="1" smtClean="0"/>
              <a:t>ფარმაცევტული</a:t>
            </a:r>
            <a:r>
              <a:rPr lang="en-US" sz="1600" dirty="0" smtClean="0"/>
              <a:t> </a:t>
            </a:r>
            <a:r>
              <a:rPr lang="en-US" sz="1600" dirty="0" err="1" smtClean="0"/>
              <a:t>პროდუქტის</a:t>
            </a:r>
            <a:r>
              <a:rPr lang="ka-GE" sz="1600" dirty="0" smtClean="0"/>
              <a:t> </a:t>
            </a:r>
            <a:r>
              <a:rPr lang="en-US" sz="1600" dirty="0" err="1" smtClean="0"/>
              <a:t>ხელმისაწვდომობა</a:t>
            </a:r>
            <a:r>
              <a:rPr lang="ka-GE" sz="1600" dirty="0" smtClean="0"/>
              <a:t>ზე </a:t>
            </a:r>
            <a:r>
              <a:rPr lang="en-US" sz="1600" dirty="0" smtClean="0"/>
              <a:t> </a:t>
            </a:r>
            <a:r>
              <a:rPr lang="en-US" sz="1600" dirty="0" err="1" smtClean="0"/>
              <a:t>წლის</a:t>
            </a:r>
            <a:r>
              <a:rPr lang="en-US" sz="1600" dirty="0" smtClean="0"/>
              <a:t> </a:t>
            </a:r>
            <a:r>
              <a:rPr lang="en-US" sz="1600" dirty="0" err="1" smtClean="0"/>
              <a:t>განმავლობაშ</a:t>
            </a:r>
            <a:r>
              <a:rPr lang="ka-GE" sz="1600" dirty="0" smtClean="0"/>
              <a:t>ი</a:t>
            </a:r>
            <a:r>
              <a:rPr lang="en-US" sz="1600" dirty="0" smtClean="0"/>
              <a:t>, </a:t>
            </a:r>
            <a:r>
              <a:rPr lang="en-US" sz="1600" dirty="0" err="1" smtClean="0"/>
              <a:t>ხოლო</a:t>
            </a:r>
            <a:r>
              <a:rPr lang="en-US" sz="1600" dirty="0" smtClean="0"/>
              <a:t> </a:t>
            </a:r>
            <a:r>
              <a:rPr lang="en-US" sz="1600" dirty="0" err="1" smtClean="0"/>
              <a:t>წლის</a:t>
            </a:r>
            <a:r>
              <a:rPr lang="en-US" sz="1600" dirty="0" smtClean="0"/>
              <a:t> </a:t>
            </a:r>
            <a:r>
              <a:rPr lang="en-US" sz="1600" dirty="0" err="1" smtClean="0"/>
              <a:t>ბოლოს</a:t>
            </a:r>
            <a:r>
              <a:rPr lang="en-US" sz="1600" dirty="0" smtClean="0"/>
              <a:t> </a:t>
            </a:r>
            <a:r>
              <a:rPr lang="en-US" sz="1600" dirty="0" err="1" smtClean="0"/>
              <a:t>ნაშთის</a:t>
            </a:r>
            <a:r>
              <a:rPr lang="en-US" sz="1600" dirty="0" smtClean="0"/>
              <a:t> </a:t>
            </a:r>
            <a:r>
              <a:rPr lang="en-US" sz="1600" dirty="0" err="1"/>
              <a:t>სახით</a:t>
            </a:r>
            <a:r>
              <a:rPr lang="en-US" sz="1600" dirty="0"/>
              <a:t> </a:t>
            </a:r>
            <a:r>
              <a:rPr lang="en-US" sz="1600" dirty="0" err="1"/>
              <a:t>უნდა</a:t>
            </a:r>
            <a:r>
              <a:rPr lang="en-US" sz="1600" dirty="0"/>
              <a:t> </a:t>
            </a:r>
            <a:r>
              <a:rPr lang="ka-GE" sz="1600" dirty="0"/>
              <a:t>ჰქონოდა</a:t>
            </a:r>
            <a:r>
              <a:rPr lang="en-US" sz="1600" dirty="0"/>
              <a:t>  </a:t>
            </a:r>
            <a:r>
              <a:rPr lang="en-US" sz="1600" dirty="0" err="1"/>
              <a:t>იმპორტირებული</a:t>
            </a:r>
            <a:r>
              <a:rPr lang="en-US" sz="1600" dirty="0"/>
              <a:t> </a:t>
            </a:r>
            <a:r>
              <a:rPr lang="en-US" sz="1600" dirty="0" err="1"/>
              <a:t>პროდუქტის</a:t>
            </a:r>
            <a:r>
              <a:rPr lang="en-US" sz="1600" dirty="0"/>
              <a:t> </a:t>
            </a:r>
            <a:r>
              <a:rPr lang="en-US" sz="1600" dirty="0" err="1"/>
              <a:t>არანაკლებ</a:t>
            </a:r>
            <a:r>
              <a:rPr lang="en-US" sz="1600" dirty="0"/>
              <a:t> 5%;</a:t>
            </a:r>
            <a:endParaRPr lang="ka-GE" sz="1600" dirty="0"/>
          </a:p>
          <a:p>
            <a:pPr marL="0" indent="0" algn="just">
              <a:buNone/>
            </a:pPr>
            <a:endParaRPr lang="en-US" sz="900" dirty="0"/>
          </a:p>
          <a:p>
            <a:pPr algn="just">
              <a:buFont typeface="Wingdings" panose="05000000000000000000" pitchFamily="2" charset="2"/>
              <a:buChar char="ü"/>
            </a:pPr>
            <a:r>
              <a:rPr lang="en-US" sz="1600" dirty="0" err="1" smtClean="0"/>
              <a:t>განაწილებული</a:t>
            </a:r>
            <a:r>
              <a:rPr lang="en-US" sz="1600" dirty="0" smtClean="0"/>
              <a:t> </a:t>
            </a:r>
            <a:r>
              <a:rPr lang="en-US" sz="1600" dirty="0" err="1"/>
              <a:t>კვოტის</a:t>
            </a:r>
            <a:r>
              <a:rPr lang="en-US" sz="1600" dirty="0"/>
              <a:t> </a:t>
            </a:r>
            <a:r>
              <a:rPr lang="en-US" sz="1600" dirty="0" err="1"/>
              <a:t>ფარგლებში</a:t>
            </a:r>
            <a:r>
              <a:rPr lang="en-US" sz="1600" dirty="0"/>
              <a:t> </a:t>
            </a:r>
            <a:r>
              <a:rPr lang="en-US" sz="1600" dirty="0" err="1"/>
              <a:t>ფარმაცევტული</a:t>
            </a:r>
            <a:r>
              <a:rPr lang="en-US" sz="1600" dirty="0"/>
              <a:t> </a:t>
            </a:r>
            <a:r>
              <a:rPr lang="en-US" sz="1600" dirty="0" err="1"/>
              <a:t>პროდუქტის</a:t>
            </a:r>
            <a:r>
              <a:rPr lang="en-US" sz="1600" dirty="0"/>
              <a:t> </a:t>
            </a:r>
            <a:r>
              <a:rPr lang="en-US" sz="1600" dirty="0" err="1"/>
              <a:t>ერთჯერადად</a:t>
            </a:r>
            <a:r>
              <a:rPr lang="en-US" sz="1600" dirty="0"/>
              <a:t> </a:t>
            </a:r>
            <a:r>
              <a:rPr lang="en-US" sz="1600" dirty="0" err="1"/>
              <a:t>საიმპორტო</a:t>
            </a:r>
            <a:r>
              <a:rPr lang="en-US" sz="1600" dirty="0"/>
              <a:t> </a:t>
            </a:r>
            <a:r>
              <a:rPr lang="en-US" sz="1600" dirty="0" err="1"/>
              <a:t>ოპერაცი</a:t>
            </a:r>
            <a:r>
              <a:rPr lang="ka-GE" sz="1600" dirty="0"/>
              <a:t>ის</a:t>
            </a:r>
            <a:r>
              <a:rPr lang="en-US" sz="1600" dirty="0"/>
              <a:t> </a:t>
            </a:r>
            <a:r>
              <a:rPr lang="en-US" sz="1600" dirty="0" err="1" smtClean="0"/>
              <a:t>განხორციელ</a:t>
            </a:r>
            <a:r>
              <a:rPr lang="ka-GE" sz="1600" dirty="0"/>
              <a:t>ება  </a:t>
            </a:r>
            <a:r>
              <a:rPr lang="en-US" sz="1600" dirty="0"/>
              <a:t> </a:t>
            </a:r>
            <a:r>
              <a:rPr lang="en-US" sz="1600" dirty="0" err="1"/>
              <a:t>კვოტის</a:t>
            </a:r>
            <a:r>
              <a:rPr lang="en-US" sz="1600" dirty="0"/>
              <a:t> </a:t>
            </a:r>
            <a:r>
              <a:rPr lang="en-US" sz="1600" dirty="0" err="1"/>
              <a:t>განაწილებიდან</a:t>
            </a:r>
            <a:r>
              <a:rPr lang="en-US" sz="1600" dirty="0"/>
              <a:t> </a:t>
            </a:r>
            <a:r>
              <a:rPr lang="en-US" sz="1600" dirty="0" err="1"/>
              <a:t>და</a:t>
            </a:r>
            <a:r>
              <a:rPr lang="en-US" sz="1600" dirty="0"/>
              <a:t> </a:t>
            </a:r>
            <a:r>
              <a:rPr lang="en-US" sz="1600" dirty="0" err="1"/>
              <a:t>იმპორტზე</a:t>
            </a:r>
            <a:r>
              <a:rPr lang="en-US" sz="1600" dirty="0"/>
              <a:t> </a:t>
            </a:r>
            <a:r>
              <a:rPr lang="en-US" sz="1600" dirty="0" err="1"/>
              <a:t>წინასწარი</a:t>
            </a:r>
            <a:r>
              <a:rPr lang="en-US" sz="1600" dirty="0"/>
              <a:t> </a:t>
            </a:r>
            <a:r>
              <a:rPr lang="en-US" sz="1600" dirty="0" err="1"/>
              <a:t>შეთანხმების</a:t>
            </a:r>
            <a:r>
              <a:rPr lang="en-US" sz="1600" dirty="0"/>
              <a:t> </a:t>
            </a:r>
            <a:r>
              <a:rPr lang="en-US" sz="1600" dirty="0" err="1"/>
              <a:t>დოკუმენტის</a:t>
            </a:r>
            <a:r>
              <a:rPr lang="en-US" sz="1600" dirty="0"/>
              <a:t> </a:t>
            </a:r>
            <a:r>
              <a:rPr lang="en-US" sz="1600" dirty="0" err="1"/>
              <a:t>მიღებიდან</a:t>
            </a:r>
            <a:r>
              <a:rPr lang="en-US" sz="1600" dirty="0"/>
              <a:t> </a:t>
            </a:r>
            <a:r>
              <a:rPr lang="en-US" sz="1600" dirty="0" err="1"/>
              <a:t>არა</a:t>
            </a:r>
            <a:r>
              <a:rPr lang="en-US" sz="1600" dirty="0"/>
              <a:t> </a:t>
            </a:r>
            <a:r>
              <a:rPr lang="en-US" sz="1600" dirty="0" err="1"/>
              <a:t>უგვიანეს</a:t>
            </a:r>
            <a:r>
              <a:rPr lang="en-US" sz="1600" dirty="0"/>
              <a:t> 3 </a:t>
            </a:r>
            <a:r>
              <a:rPr lang="en-US" sz="1600" dirty="0" err="1"/>
              <a:t>თვის</a:t>
            </a:r>
            <a:r>
              <a:rPr lang="en-US" sz="1600" dirty="0"/>
              <a:t> </a:t>
            </a:r>
            <a:r>
              <a:rPr lang="en-US" sz="1600" dirty="0" err="1"/>
              <a:t>ვადაში</a:t>
            </a:r>
            <a:r>
              <a:rPr lang="en-US" sz="1600" dirty="0" smtClean="0"/>
              <a:t>;</a:t>
            </a:r>
            <a:endParaRPr lang="ka-GE" sz="1600" dirty="0" smtClean="0"/>
          </a:p>
          <a:p>
            <a:pPr marL="0" indent="0" algn="just">
              <a:buNone/>
            </a:pPr>
            <a:endParaRPr lang="en-US" sz="900" dirty="0"/>
          </a:p>
          <a:p>
            <a:pPr algn="just">
              <a:buFont typeface="Wingdings" panose="05000000000000000000" pitchFamily="2" charset="2"/>
              <a:buChar char="ü"/>
            </a:pPr>
            <a:r>
              <a:rPr lang="en-US" sz="1600" dirty="0" err="1" smtClean="0"/>
              <a:t>განაწილებული</a:t>
            </a:r>
            <a:r>
              <a:rPr lang="en-US" sz="1600" dirty="0" smtClean="0"/>
              <a:t> </a:t>
            </a:r>
            <a:r>
              <a:rPr lang="en-US" sz="1600" dirty="0" err="1"/>
              <a:t>კვოტის</a:t>
            </a:r>
            <a:r>
              <a:rPr lang="en-US" sz="1600" dirty="0"/>
              <a:t> </a:t>
            </a:r>
            <a:r>
              <a:rPr lang="en-US" sz="1600" dirty="0" err="1"/>
              <a:t>ფარგლებში</a:t>
            </a:r>
            <a:r>
              <a:rPr lang="en-US" sz="1600" dirty="0"/>
              <a:t> </a:t>
            </a:r>
            <a:r>
              <a:rPr lang="en-US" sz="1600" dirty="0" err="1"/>
              <a:t>პროდუქტის</a:t>
            </a:r>
            <a:r>
              <a:rPr lang="en-US" sz="1600" dirty="0"/>
              <a:t> </a:t>
            </a:r>
            <a:r>
              <a:rPr lang="en-US" sz="1600" dirty="0" err="1"/>
              <a:t>საიმპორტო</a:t>
            </a:r>
            <a:r>
              <a:rPr lang="en-US" sz="1600" dirty="0"/>
              <a:t> </a:t>
            </a:r>
            <a:r>
              <a:rPr lang="en-US" sz="1600" dirty="0" err="1"/>
              <a:t>ოპერაციის</a:t>
            </a:r>
            <a:r>
              <a:rPr lang="en-US" sz="1600" dirty="0"/>
              <a:t> </a:t>
            </a:r>
            <a:r>
              <a:rPr lang="en-US" sz="1600" dirty="0" err="1"/>
              <a:t>მრავალჯერადად</a:t>
            </a:r>
            <a:r>
              <a:rPr lang="en-US" sz="1600" dirty="0"/>
              <a:t> </a:t>
            </a:r>
            <a:r>
              <a:rPr lang="en-US" sz="1600" dirty="0" err="1"/>
              <a:t>განხორციელებისას</a:t>
            </a:r>
            <a:r>
              <a:rPr lang="en-US" sz="1600" dirty="0"/>
              <a:t>, </a:t>
            </a:r>
            <a:r>
              <a:rPr lang="en-US" sz="1600" dirty="0" err="1"/>
              <a:t>ბოლო</a:t>
            </a:r>
            <a:r>
              <a:rPr lang="en-US" sz="1600" dirty="0"/>
              <a:t> </a:t>
            </a:r>
            <a:r>
              <a:rPr lang="en-US" sz="1600" dirty="0" err="1"/>
              <a:t>იმპორტი</a:t>
            </a:r>
            <a:r>
              <a:rPr lang="ka-GE" sz="1600" dirty="0"/>
              <a:t>ს</a:t>
            </a:r>
            <a:r>
              <a:rPr lang="en-US" sz="1600" dirty="0"/>
              <a:t> </a:t>
            </a:r>
            <a:r>
              <a:rPr lang="en-US" sz="1600" dirty="0" err="1" smtClean="0"/>
              <a:t>განხორციელ</a:t>
            </a:r>
            <a:r>
              <a:rPr lang="ka-GE" sz="1600" dirty="0"/>
              <a:t>ება</a:t>
            </a:r>
            <a:r>
              <a:rPr lang="en-US" sz="1600" dirty="0"/>
              <a:t> </a:t>
            </a:r>
            <a:r>
              <a:rPr lang="en-US" sz="1600" dirty="0" err="1"/>
              <a:t>მიმდინარე</a:t>
            </a:r>
            <a:r>
              <a:rPr lang="en-US" sz="1600" dirty="0"/>
              <a:t> </a:t>
            </a:r>
            <a:r>
              <a:rPr lang="en-US" sz="1600" dirty="0" err="1"/>
              <a:t>კალენდარული</a:t>
            </a:r>
            <a:r>
              <a:rPr lang="en-US" sz="1600" dirty="0"/>
              <a:t> </a:t>
            </a:r>
            <a:r>
              <a:rPr lang="en-US" sz="1600" dirty="0" err="1"/>
              <a:t>წლის</a:t>
            </a:r>
            <a:r>
              <a:rPr lang="en-US" sz="1600" dirty="0"/>
              <a:t> 1 </a:t>
            </a:r>
            <a:r>
              <a:rPr lang="en-US" sz="1600" dirty="0" err="1"/>
              <a:t>დეკემბრამდე</a:t>
            </a:r>
            <a:r>
              <a:rPr lang="en-US" sz="1600" dirty="0" smtClean="0"/>
              <a:t>;</a:t>
            </a:r>
            <a:endParaRPr lang="ka-GE" sz="1600" dirty="0" smtClean="0"/>
          </a:p>
          <a:p>
            <a:pPr marL="0" indent="0" algn="just">
              <a:buNone/>
            </a:pPr>
            <a:endParaRPr lang="en-US" sz="900" dirty="0"/>
          </a:p>
          <a:p>
            <a:pPr algn="just">
              <a:buFont typeface="Wingdings" panose="05000000000000000000" pitchFamily="2" charset="2"/>
              <a:buChar char="ü"/>
            </a:pPr>
            <a:r>
              <a:rPr lang="en-US" sz="1600" dirty="0" err="1" smtClean="0"/>
              <a:t>ტროპიკამიდის</a:t>
            </a:r>
            <a:r>
              <a:rPr lang="en-US" sz="1600" dirty="0" smtClean="0"/>
              <a:t> </a:t>
            </a:r>
            <a:r>
              <a:rPr lang="en-US" sz="1600" dirty="0" err="1"/>
              <a:t>რეალიზაცი</a:t>
            </a:r>
            <a:r>
              <a:rPr lang="ka-GE" sz="1600" dirty="0"/>
              <a:t>ის</a:t>
            </a:r>
            <a:r>
              <a:rPr lang="en-US" sz="1600" dirty="0"/>
              <a:t> </a:t>
            </a:r>
            <a:r>
              <a:rPr lang="en-US" sz="1600" dirty="0" err="1" smtClean="0"/>
              <a:t>განხორციელ</a:t>
            </a:r>
            <a:r>
              <a:rPr lang="ka-GE" sz="1600" dirty="0"/>
              <a:t>ება</a:t>
            </a:r>
            <a:r>
              <a:rPr lang="en-US" sz="1600" dirty="0"/>
              <a:t> </a:t>
            </a:r>
            <a:r>
              <a:rPr lang="en-US" sz="1600" dirty="0" err="1"/>
              <a:t>მხოლოდ</a:t>
            </a:r>
            <a:r>
              <a:rPr lang="en-US" sz="1600" dirty="0"/>
              <a:t> </a:t>
            </a:r>
            <a:r>
              <a:rPr lang="en-US" sz="1600" dirty="0" err="1"/>
              <a:t>შესაბამისი</a:t>
            </a:r>
            <a:r>
              <a:rPr lang="en-US" sz="1600" dirty="0"/>
              <a:t> </a:t>
            </a:r>
            <a:r>
              <a:rPr lang="en-US" sz="1600" dirty="0" err="1"/>
              <a:t>სამედიცინო</a:t>
            </a:r>
            <a:r>
              <a:rPr lang="en-US" sz="1600" dirty="0"/>
              <a:t> </a:t>
            </a:r>
            <a:r>
              <a:rPr lang="en-US" sz="1600" dirty="0" err="1"/>
              <a:t>სერვისების</a:t>
            </a:r>
            <a:r>
              <a:rPr lang="en-US" sz="1600" dirty="0"/>
              <a:t> </a:t>
            </a:r>
            <a:r>
              <a:rPr lang="en-US" sz="1600" dirty="0" err="1"/>
              <a:t>მიმწოდებელ</a:t>
            </a:r>
            <a:r>
              <a:rPr lang="en-US" sz="1600" dirty="0"/>
              <a:t> </a:t>
            </a:r>
            <a:r>
              <a:rPr lang="en-US" sz="1600" dirty="0" err="1"/>
              <a:t>დაწესებულებებზე</a:t>
            </a:r>
            <a:r>
              <a:rPr lang="en-US" sz="1600" dirty="0" smtClean="0"/>
              <a:t>.</a:t>
            </a:r>
            <a:endParaRPr lang="ka-GE" sz="1600" dirty="0" smtClean="0"/>
          </a:p>
          <a:p>
            <a:pPr marL="0" indent="0" algn="just">
              <a:buNone/>
            </a:pPr>
            <a:endParaRPr lang="en-US" sz="900" dirty="0"/>
          </a:p>
          <a:p>
            <a:pPr algn="just">
              <a:buFont typeface="Wingdings" panose="05000000000000000000" pitchFamily="2" charset="2"/>
              <a:buChar char="ü"/>
            </a:pPr>
            <a:r>
              <a:rPr lang="en-US" sz="1600" dirty="0" err="1" smtClean="0"/>
              <a:t>იმ</a:t>
            </a:r>
            <a:r>
              <a:rPr lang="en-US" sz="1600" dirty="0" smtClean="0"/>
              <a:t> </a:t>
            </a:r>
            <a:r>
              <a:rPr lang="en-US" sz="1600" dirty="0" err="1"/>
              <a:t>შემთხვევაში</a:t>
            </a:r>
            <a:r>
              <a:rPr lang="en-US" sz="1600" dirty="0"/>
              <a:t>, </a:t>
            </a:r>
            <a:r>
              <a:rPr lang="en-US" sz="1600" dirty="0" err="1"/>
              <a:t>თუ</a:t>
            </a:r>
            <a:r>
              <a:rPr lang="en-US" sz="1600" dirty="0"/>
              <a:t> </a:t>
            </a:r>
            <a:r>
              <a:rPr lang="en-US" sz="1600" dirty="0" err="1"/>
              <a:t>იურიდიული</a:t>
            </a:r>
            <a:r>
              <a:rPr lang="en-US" sz="1600" dirty="0"/>
              <a:t> </a:t>
            </a:r>
            <a:r>
              <a:rPr lang="en-US" sz="1600" dirty="0" err="1"/>
              <a:t>პირი</a:t>
            </a:r>
            <a:r>
              <a:rPr lang="en-US" sz="1600" dirty="0"/>
              <a:t> </a:t>
            </a:r>
            <a:r>
              <a:rPr lang="en-US" sz="1600" dirty="0" err="1"/>
              <a:t>ვერ</a:t>
            </a:r>
            <a:r>
              <a:rPr lang="en-US" sz="1600" dirty="0"/>
              <a:t> </a:t>
            </a:r>
            <a:r>
              <a:rPr lang="en-US" sz="1600" dirty="0" err="1" smtClean="0"/>
              <a:t>უზრუნველყოფ</a:t>
            </a:r>
            <a:r>
              <a:rPr lang="ka-GE" sz="1600" dirty="0"/>
              <a:t>და </a:t>
            </a:r>
            <a:r>
              <a:rPr lang="en-US" sz="1600" dirty="0"/>
              <a:t> </a:t>
            </a:r>
            <a:r>
              <a:rPr lang="en-US" sz="1600" dirty="0" err="1"/>
              <a:t>მასზე</a:t>
            </a:r>
            <a:r>
              <a:rPr lang="en-US" sz="1600" dirty="0"/>
              <a:t> </a:t>
            </a:r>
            <a:r>
              <a:rPr lang="en-US" sz="1600" dirty="0" err="1"/>
              <a:t>განაწილებული</a:t>
            </a:r>
            <a:r>
              <a:rPr lang="en-US" sz="1600" dirty="0"/>
              <a:t> </a:t>
            </a:r>
            <a:r>
              <a:rPr lang="en-US" sz="1600" dirty="0" err="1"/>
              <a:t>კვოტით</a:t>
            </a:r>
            <a:r>
              <a:rPr lang="en-US" sz="1600" dirty="0"/>
              <a:t> </a:t>
            </a:r>
            <a:r>
              <a:rPr lang="en-US" sz="1600" dirty="0" err="1"/>
              <a:t>გათვალისწინებული</a:t>
            </a:r>
            <a:r>
              <a:rPr lang="en-US" sz="1600" dirty="0"/>
              <a:t> </a:t>
            </a:r>
            <a:r>
              <a:rPr lang="en-US" sz="1600" dirty="0" err="1"/>
              <a:t>ფარმაცევტული</a:t>
            </a:r>
            <a:r>
              <a:rPr lang="en-US" sz="1600" dirty="0"/>
              <a:t> </a:t>
            </a:r>
            <a:r>
              <a:rPr lang="en-US" sz="1600" dirty="0" err="1"/>
              <a:t>პროდუქტის</a:t>
            </a:r>
            <a:r>
              <a:rPr lang="en-US" sz="1600" dirty="0"/>
              <a:t> </a:t>
            </a:r>
            <a:r>
              <a:rPr lang="en-US" sz="1600" dirty="0" err="1"/>
              <a:t>იმპორტს</a:t>
            </a:r>
            <a:r>
              <a:rPr lang="en-US" sz="1600" dirty="0"/>
              <a:t> </a:t>
            </a:r>
            <a:r>
              <a:rPr lang="en-US" sz="1600" dirty="0" err="1"/>
              <a:t>სრულად</a:t>
            </a:r>
            <a:r>
              <a:rPr lang="en-US" sz="1600" dirty="0"/>
              <a:t> 2017 </a:t>
            </a:r>
            <a:r>
              <a:rPr lang="en-US" sz="1600" dirty="0" err="1"/>
              <a:t>წლის</a:t>
            </a:r>
            <a:r>
              <a:rPr lang="en-US" sz="1600" dirty="0"/>
              <a:t> </a:t>
            </a:r>
            <a:r>
              <a:rPr lang="en-US" sz="1600" dirty="0" err="1"/>
              <a:t>განმავლობაში</a:t>
            </a:r>
            <a:r>
              <a:rPr lang="ka-GE" sz="1600" dirty="0"/>
              <a:t>, </a:t>
            </a:r>
            <a:r>
              <a:rPr lang="en-US" sz="1600" dirty="0" err="1"/>
              <a:t>ან</a:t>
            </a:r>
            <a:r>
              <a:rPr lang="en-US" sz="1600" dirty="0"/>
              <a:t>/</a:t>
            </a:r>
            <a:r>
              <a:rPr lang="en-US" sz="1600" dirty="0" err="1"/>
              <a:t>და</a:t>
            </a:r>
            <a:r>
              <a:rPr lang="en-US" sz="1600" dirty="0"/>
              <a:t> </a:t>
            </a:r>
            <a:r>
              <a:rPr lang="en-US" sz="1600" dirty="0" err="1"/>
              <a:t>ინსპექტირების</a:t>
            </a:r>
            <a:r>
              <a:rPr lang="en-US" sz="1600" dirty="0"/>
              <a:t> </a:t>
            </a:r>
            <a:r>
              <a:rPr lang="en-US" sz="1600" dirty="0" err="1"/>
              <a:t>შედეგად</a:t>
            </a:r>
            <a:r>
              <a:rPr lang="en-US" sz="1600" dirty="0"/>
              <a:t> </a:t>
            </a:r>
            <a:r>
              <a:rPr lang="en-US" sz="1600" dirty="0" err="1"/>
              <a:t>გამოუვლინდებ</a:t>
            </a:r>
            <a:r>
              <a:rPr lang="ka-GE" sz="1600" dirty="0"/>
              <a:t>ოდა </a:t>
            </a:r>
            <a:r>
              <a:rPr lang="en-US" sz="1600" dirty="0"/>
              <a:t> </a:t>
            </a:r>
            <a:r>
              <a:rPr lang="en-US" sz="1600" dirty="0" err="1"/>
              <a:t>პირველ</a:t>
            </a:r>
            <a:r>
              <a:rPr lang="en-US" sz="1600" dirty="0"/>
              <a:t> </a:t>
            </a:r>
            <a:r>
              <a:rPr lang="en-US" sz="1600" dirty="0" err="1"/>
              <a:t>ჯგუფს</a:t>
            </a:r>
            <a:r>
              <a:rPr lang="en-US" sz="1600" dirty="0"/>
              <a:t> </a:t>
            </a:r>
            <a:r>
              <a:rPr lang="en-US" sz="1600" dirty="0" err="1"/>
              <a:t>მიკუთვნებული</a:t>
            </a:r>
            <a:r>
              <a:rPr lang="en-US" sz="1600" dirty="0"/>
              <a:t> </a:t>
            </a:r>
            <a:r>
              <a:rPr lang="en-US" sz="1600" dirty="0" err="1"/>
              <a:t>ფარმაცევტული</a:t>
            </a:r>
            <a:r>
              <a:rPr lang="en-US" sz="1600" dirty="0"/>
              <a:t> </a:t>
            </a:r>
            <a:r>
              <a:rPr lang="en-US" sz="1600" dirty="0" err="1"/>
              <a:t>პროდუქტის</a:t>
            </a:r>
            <a:r>
              <a:rPr lang="en-US" sz="1600" dirty="0"/>
              <a:t> </a:t>
            </a:r>
            <a:r>
              <a:rPr lang="en-US" sz="1600" dirty="0" err="1"/>
              <a:t>რეალიზაციის</a:t>
            </a:r>
            <a:r>
              <a:rPr lang="en-US" sz="1600" dirty="0"/>
              <a:t> (</a:t>
            </a:r>
            <a:r>
              <a:rPr lang="en-US" sz="1600" dirty="0" err="1"/>
              <a:t>გაცემის</a:t>
            </a:r>
            <a:r>
              <a:rPr lang="en-US" sz="1600" dirty="0"/>
              <a:t>) </a:t>
            </a:r>
            <a:r>
              <a:rPr lang="en-US" sz="1600" dirty="0" err="1"/>
              <a:t>წესის</a:t>
            </a:r>
            <a:r>
              <a:rPr lang="en-US" sz="1600" dirty="0"/>
              <a:t> </a:t>
            </a:r>
            <a:r>
              <a:rPr lang="en-US" sz="1600" dirty="0" err="1"/>
              <a:t>დარღვევა</a:t>
            </a:r>
            <a:r>
              <a:rPr lang="en-US" sz="1600" dirty="0"/>
              <a:t>, </a:t>
            </a:r>
            <a:r>
              <a:rPr lang="en-US" sz="1600" dirty="0" err="1"/>
              <a:t>მისი</a:t>
            </a:r>
            <a:r>
              <a:rPr lang="en-US" sz="1600" dirty="0"/>
              <a:t> </a:t>
            </a:r>
            <a:r>
              <a:rPr lang="en-US" sz="1600" dirty="0" err="1"/>
              <a:t>განაცხადი</a:t>
            </a:r>
            <a:r>
              <a:rPr lang="en-US" sz="1600" dirty="0"/>
              <a:t> </a:t>
            </a:r>
            <a:r>
              <a:rPr lang="en-US" sz="1600" dirty="0" err="1"/>
              <a:t>მომდევნო</a:t>
            </a:r>
            <a:r>
              <a:rPr lang="en-US" sz="1600" dirty="0"/>
              <a:t> </a:t>
            </a:r>
            <a:r>
              <a:rPr lang="en-US" sz="1600" dirty="0" err="1"/>
              <a:t>კალენდარულ</a:t>
            </a:r>
            <a:r>
              <a:rPr lang="en-US" sz="1600" dirty="0"/>
              <a:t> </a:t>
            </a:r>
            <a:r>
              <a:rPr lang="en-US" sz="1600" dirty="0" err="1"/>
              <a:t>წელს</a:t>
            </a:r>
            <a:r>
              <a:rPr lang="en-US" sz="1600" dirty="0"/>
              <a:t>, </a:t>
            </a:r>
            <a:r>
              <a:rPr lang="en-US" sz="1600" dirty="0" err="1"/>
              <a:t>შიდა</a:t>
            </a:r>
            <a:r>
              <a:rPr lang="en-US" sz="1600" dirty="0"/>
              <a:t> </a:t>
            </a:r>
            <a:r>
              <a:rPr lang="en-US" sz="1600" dirty="0" err="1"/>
              <a:t>კვოტების</a:t>
            </a:r>
            <a:r>
              <a:rPr lang="en-US" sz="1600" dirty="0"/>
              <a:t> </a:t>
            </a:r>
            <a:r>
              <a:rPr lang="en-US" sz="1600" dirty="0" err="1"/>
              <a:t>გადანაწილებისას</a:t>
            </a:r>
            <a:r>
              <a:rPr lang="en-US" sz="1600" dirty="0"/>
              <a:t>, </a:t>
            </a:r>
            <a:r>
              <a:rPr lang="en-US" sz="1600" dirty="0" err="1"/>
              <a:t>არ</a:t>
            </a:r>
            <a:r>
              <a:rPr lang="en-US" sz="1600" dirty="0"/>
              <a:t> </a:t>
            </a:r>
            <a:r>
              <a:rPr lang="en-US" sz="1600" dirty="0" err="1"/>
              <a:t>იქნებ</a:t>
            </a:r>
            <a:r>
              <a:rPr lang="ka-GE" sz="1600" dirty="0"/>
              <a:t>ოდა </a:t>
            </a:r>
            <a:r>
              <a:rPr lang="en-US" sz="1600" dirty="0"/>
              <a:t> </a:t>
            </a:r>
            <a:r>
              <a:rPr lang="en-US" sz="1600" dirty="0" err="1"/>
              <a:t>განხილული</a:t>
            </a:r>
            <a:r>
              <a:rPr lang="en-US" sz="1600" dirty="0"/>
              <a:t>.</a:t>
            </a:r>
          </a:p>
          <a:p>
            <a:pPr algn="just"/>
            <a:endParaRPr lang="en-US" sz="1600" dirty="0"/>
          </a:p>
        </p:txBody>
      </p:sp>
    </p:spTree>
    <p:extLst>
      <p:ext uri="{BB962C8B-B14F-4D97-AF65-F5344CB8AC3E}">
        <p14:creationId xmlns:p14="http://schemas.microsoft.com/office/powerpoint/2010/main" val="423317275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274638"/>
            <a:ext cx="8839200" cy="868362"/>
          </a:xfrm>
        </p:spPr>
        <p:txBody>
          <a:bodyPr>
            <a:normAutofit fontScale="90000"/>
          </a:bodyPr>
          <a:lstStyle/>
          <a:p>
            <a:r>
              <a:rPr lang="ka-GE" sz="2200" dirty="0">
                <a:solidFill>
                  <a:schemeClr val="tx2"/>
                </a:solidFill>
                <a:effectLst/>
                <a:latin typeface="+mn-lt"/>
                <a:ea typeface="+mn-ea"/>
                <a:cs typeface="+mn-cs"/>
              </a:rPr>
              <a:t>საბჭოს მიერ მოწონებული იყო  „შიდა კვოტების“ ოდენობების  იმპორტიორთა შორის განაწილების ორი </a:t>
            </a:r>
            <a:r>
              <a:rPr lang="ka-GE" sz="2200">
                <a:solidFill>
                  <a:schemeClr val="tx2"/>
                </a:solidFill>
                <a:effectLst/>
                <a:latin typeface="+mn-lt"/>
                <a:ea typeface="+mn-ea"/>
                <a:cs typeface="+mn-cs"/>
              </a:rPr>
              <a:t>პრინციპი</a:t>
            </a:r>
            <a:r>
              <a:rPr lang="en-US" sz="2200" smtClean="0">
                <a:solidFill>
                  <a:schemeClr val="tx2"/>
                </a:solidFill>
                <a:effectLst/>
                <a:latin typeface="+mn-lt"/>
                <a:ea typeface="+mn-ea"/>
                <a:cs typeface="+mn-cs"/>
              </a:rPr>
              <a:t>:</a:t>
            </a:r>
            <a:r>
              <a:rPr lang="en-US" sz="2000" dirty="0">
                <a:effectLst/>
              </a:rPr>
              <a:t/>
            </a:r>
            <a:br>
              <a:rPr lang="en-US" sz="2000" dirty="0">
                <a:effectLst/>
              </a:rPr>
            </a:br>
            <a:endParaRPr lang="en-US" sz="2000" dirty="0">
              <a:effectLst/>
            </a:endParaRPr>
          </a:p>
        </p:txBody>
      </p:sp>
      <p:sp>
        <p:nvSpPr>
          <p:cNvPr id="3" name="Content Placeholder 2"/>
          <p:cNvSpPr>
            <a:spLocks noGrp="1"/>
          </p:cNvSpPr>
          <p:nvPr>
            <p:ph idx="1"/>
          </p:nvPr>
        </p:nvSpPr>
        <p:spPr>
          <a:xfrm>
            <a:off x="304800" y="1219200"/>
            <a:ext cx="8458200" cy="5486400"/>
          </a:xfrm>
        </p:spPr>
        <p:txBody>
          <a:bodyPr>
            <a:noAutofit/>
          </a:bodyPr>
          <a:lstStyle/>
          <a:p>
            <a:pPr marL="0" lvl="0" indent="0" algn="just">
              <a:buNone/>
            </a:pPr>
            <a:r>
              <a:rPr lang="ka-GE" sz="1400" b="1" dirty="0" smtClean="0">
                <a:solidFill>
                  <a:schemeClr val="tx2"/>
                </a:solidFill>
              </a:rPr>
              <a:t>თანაბრად</a:t>
            </a:r>
            <a:r>
              <a:rPr lang="ka-GE" sz="1400" dirty="0" smtClean="0"/>
              <a:t>  -  როგორც </a:t>
            </a:r>
            <a:r>
              <a:rPr lang="ka-GE" sz="1400" dirty="0"/>
              <a:t>სრული ოდენობის, ასევე იმ ნარჩენი ოდენობების შემთხვევაში, როდესაც, მაგალითად, იმპორტიორს არ სურს/არ შეუძლია მისი წილის სრულად </a:t>
            </a:r>
            <a:r>
              <a:rPr lang="ka-GE" sz="1400" dirty="0" smtClean="0"/>
              <a:t>გამოყენება</a:t>
            </a:r>
            <a:r>
              <a:rPr lang="ka-GE" sz="1400" b="1" dirty="0"/>
              <a:t>	</a:t>
            </a:r>
            <a:r>
              <a:rPr lang="ka-GE" sz="800" b="1" dirty="0"/>
              <a:t>			</a:t>
            </a:r>
            <a:endParaRPr lang="ka-GE" sz="800" dirty="0"/>
          </a:p>
          <a:p>
            <a:pPr marL="0" lvl="0" indent="0" algn="just">
              <a:buNone/>
            </a:pPr>
            <a:r>
              <a:rPr lang="ka-GE" sz="1400" b="1" dirty="0" smtClean="0">
                <a:solidFill>
                  <a:schemeClr val="tx2"/>
                </a:solidFill>
              </a:rPr>
              <a:t>კვოტის  </a:t>
            </a:r>
            <a:r>
              <a:rPr lang="ka-GE" sz="1400" b="1" dirty="0">
                <a:solidFill>
                  <a:schemeClr val="tx2"/>
                </a:solidFill>
              </a:rPr>
              <a:t>ფარგლებში </a:t>
            </a:r>
            <a:r>
              <a:rPr lang="ka-GE" sz="1400" b="1" dirty="0" smtClean="0">
                <a:solidFill>
                  <a:schemeClr val="tx2"/>
                </a:solidFill>
              </a:rPr>
              <a:t> </a:t>
            </a:r>
            <a:r>
              <a:rPr lang="ka-GE" sz="1400" dirty="0" smtClean="0"/>
              <a:t>იმავე </a:t>
            </a:r>
            <a:r>
              <a:rPr lang="ka-GE" sz="1400" dirty="0"/>
              <a:t>პროცენტული თანაფარდობით,  როგორი თანაფარდობაც იქნება მათ მიერ შემოტანილ </a:t>
            </a:r>
            <a:r>
              <a:rPr lang="ka-GE" sz="1400" dirty="0" smtClean="0"/>
              <a:t>განაცხადებში დაფიქსირებულ </a:t>
            </a:r>
            <a:r>
              <a:rPr lang="ka-GE" sz="1400" dirty="0"/>
              <a:t>ოდენობებს შორის</a:t>
            </a:r>
            <a:r>
              <a:rPr lang="ka-GE" sz="1400" dirty="0" smtClean="0"/>
              <a:t>.</a:t>
            </a:r>
          </a:p>
          <a:p>
            <a:pPr marL="0" lvl="0" indent="0" algn="just">
              <a:buNone/>
            </a:pPr>
            <a:endParaRPr lang="en-US" sz="800" dirty="0"/>
          </a:p>
          <a:p>
            <a:pPr marL="0" indent="0" algn="just">
              <a:buNone/>
            </a:pPr>
            <a:r>
              <a:rPr lang="ka-GE" sz="1400" dirty="0"/>
              <a:t>საგენტოს მიერ არჩეული იქნა მეორე,  სპეციალურ კონტროლს დაქვემდებარებულ </a:t>
            </a:r>
            <a:r>
              <a:rPr lang="ka-GE" sz="1400" dirty="0" smtClean="0"/>
              <a:t>ფარმაცევტულ პროდუქტთან </a:t>
            </a:r>
            <a:r>
              <a:rPr lang="ka-GE" sz="1400" dirty="0"/>
              <a:t>გათანაბრებულ ცალკეულ სამკურნალო საშუალებებზე 2017 წლის </a:t>
            </a:r>
            <a:r>
              <a:rPr lang="ka-GE" sz="1400" dirty="0" smtClean="0"/>
              <a:t>ქვეყნის „შიდა კვოტა“ იმპორტირების </a:t>
            </a:r>
            <a:r>
              <a:rPr lang="ka-GE" sz="1400" dirty="0"/>
              <a:t>მაძიებელ იურიდიულ პირებს შორის განაწილდა </a:t>
            </a:r>
            <a:r>
              <a:rPr lang="ka-GE" sz="1400" dirty="0" smtClean="0"/>
              <a:t>პროცენტული </a:t>
            </a:r>
            <a:r>
              <a:rPr lang="ka-GE" sz="1400" dirty="0"/>
              <a:t>თანაფარდობის გათვალისწინებით, </a:t>
            </a:r>
            <a:r>
              <a:rPr lang="ka-GE" sz="1400" dirty="0" smtClean="0"/>
              <a:t>კერძოდ:</a:t>
            </a:r>
          </a:p>
          <a:p>
            <a:pPr marL="0" indent="0" algn="just">
              <a:buNone/>
            </a:pPr>
            <a:endParaRPr lang="en-US" sz="800" dirty="0"/>
          </a:p>
          <a:p>
            <a:pPr marL="0" indent="0">
              <a:buNone/>
            </a:pPr>
            <a:r>
              <a:rPr lang="ka-GE" sz="1400" dirty="0"/>
              <a:t>ა) მოთხოვნილი რაოდენობის მიხედვით, თუ ჯამური რაოდენობა არ აღემატება კვოტას;</a:t>
            </a:r>
            <a:endParaRPr lang="en-US" sz="1400" dirty="0"/>
          </a:p>
          <a:p>
            <a:pPr marL="0" indent="0">
              <a:buNone/>
            </a:pPr>
            <a:r>
              <a:rPr lang="ka-GE" sz="1400" dirty="0"/>
              <a:t>ბ) თუ ჯამურად მოთხოვნილი რაოდენობა აღემატება კვოტით განსაზღვრულს, კვოტა </a:t>
            </a:r>
            <a:r>
              <a:rPr lang="ka-GE" sz="1400" dirty="0" smtClean="0"/>
              <a:t>გადანაწ</a:t>
            </a:r>
            <a:r>
              <a:rPr lang="ka-GE" sz="1400" dirty="0"/>
              <a:t>ი</a:t>
            </a:r>
            <a:r>
              <a:rPr lang="ka-GE" sz="1400" dirty="0" smtClean="0"/>
              <a:t>ლდება </a:t>
            </a:r>
            <a:r>
              <a:rPr lang="ka-GE" sz="1400" dirty="0"/>
              <a:t>ჯამურ მოთხოვნაში შესაბამისი წილის მიხედვით;</a:t>
            </a:r>
            <a:endParaRPr lang="en-US" sz="1400" dirty="0"/>
          </a:p>
          <a:p>
            <a:pPr marL="0" indent="0">
              <a:buNone/>
            </a:pPr>
            <a:r>
              <a:rPr lang="ka-GE" sz="1400" dirty="0"/>
              <a:t>გ</a:t>
            </a:r>
            <a:r>
              <a:rPr lang="ka-GE" sz="1400" dirty="0" smtClean="0"/>
              <a:t>) თუ </a:t>
            </a:r>
            <a:r>
              <a:rPr lang="ka-GE" sz="1400" dirty="0"/>
              <a:t>ჯამურად მოთხოვნილი რაოდენობა ნაკლებია კვოტით განსაზღვრულზე, კვოტის დარჩენილ ნაწილზე, საჭიროების შემთხვევაში განიხილება საკითხი დამატებით საიმპორტო განაცხადების მიღების შესახებ</a:t>
            </a:r>
            <a:r>
              <a:rPr lang="ka-GE" sz="1400" dirty="0" smtClean="0"/>
              <a:t>.</a:t>
            </a:r>
          </a:p>
          <a:p>
            <a:pPr marL="0" indent="0">
              <a:buNone/>
            </a:pPr>
            <a:endParaRPr lang="ka-GE" sz="1400" dirty="0" smtClean="0"/>
          </a:p>
          <a:p>
            <a:pPr marL="0" indent="0" algn="just">
              <a:buNone/>
            </a:pPr>
            <a:r>
              <a:rPr lang="ka-GE" sz="1400" i="1" dirty="0">
                <a:solidFill>
                  <a:schemeClr val="tx2"/>
                </a:solidFill>
              </a:rPr>
              <a:t>„ნარკოტიკული საშუალებების, ფსიქოტროპული ნივთიერებების, პრეკურსორებისა და ნარკოლოგიური დახმარების შესახებ” საქართველოს კანონისა მე-9 მუხლის მე-4 პუნქტის შესაბამისად, </a:t>
            </a:r>
            <a:r>
              <a:rPr lang="ka-GE" sz="1400" b="1" i="1" dirty="0">
                <a:solidFill>
                  <a:schemeClr val="tx2"/>
                </a:solidFill>
              </a:rPr>
              <a:t>სსიპ - სამედიცინო საქმიანობის სახელმწიფო რეგულირების სააგანტომ,  გამოაცხადა ქვეყნის „შიდა კვოტის“ ფარგლებში იმპორტირების მსურველთა განაცხადების მიღება (მოთხოვნილ თითოეულ პოზიციაზე რაოდენობების მითითებით) 2017 წლის 16 ივნისიდან 2017 წლის 21 ივლისის ჩათვლით.   აღნიშნული ინფორმაცია განთავსდა სამინისტროსა და სააგენტოს ვებ გვერდებზე.</a:t>
            </a:r>
            <a:endParaRPr lang="en-US" sz="1400" i="1" dirty="0">
              <a:solidFill>
                <a:schemeClr val="tx2"/>
              </a:solidFill>
            </a:endParaRPr>
          </a:p>
          <a:p>
            <a:endParaRPr lang="en-US" sz="1400" dirty="0">
              <a:solidFill>
                <a:schemeClr val="tx2"/>
              </a:solidFill>
            </a:endParaRPr>
          </a:p>
          <a:p>
            <a:endParaRPr lang="en-US" sz="1400" dirty="0"/>
          </a:p>
        </p:txBody>
      </p:sp>
    </p:spTree>
    <p:extLst>
      <p:ext uri="{BB962C8B-B14F-4D97-AF65-F5344CB8AC3E}">
        <p14:creationId xmlns:p14="http://schemas.microsoft.com/office/powerpoint/2010/main" val="123399169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sz="2000">
                <a:effectLst/>
              </a:rPr>
              <a:t>2017 წელს </a:t>
            </a:r>
            <a:r>
              <a:rPr lang="en-US" sz="2000" smtClean="0">
                <a:effectLst/>
              </a:rPr>
              <a:t>გამოსაცხადებ</a:t>
            </a:r>
            <a:r>
              <a:rPr lang="ka-GE" sz="2000" smtClean="0">
                <a:effectLst/>
              </a:rPr>
              <a:t>უ</a:t>
            </a:r>
            <a:r>
              <a:rPr lang="en-US" sz="2000" smtClean="0">
                <a:effectLst/>
              </a:rPr>
              <a:t>ლ</a:t>
            </a:r>
            <a:r>
              <a:rPr lang="ka-GE" sz="2000" smtClean="0">
                <a:effectLst/>
              </a:rPr>
              <a:t>ი</a:t>
            </a:r>
            <a:r>
              <a:rPr lang="en-US" sz="2000" smtClean="0">
                <a:effectLst/>
              </a:rPr>
              <a:t> იმპორტ</a:t>
            </a:r>
            <a:r>
              <a:rPr lang="ka-GE" sz="2000" smtClean="0">
                <a:effectLst/>
              </a:rPr>
              <a:t>ი განისაზღვრა შემდეგი მონაცემების გათვალისწინებით</a:t>
            </a:r>
            <a:r>
              <a:rPr lang="en-US" sz="2000" smtClean="0">
                <a:effectLst/>
              </a:rPr>
              <a:t> </a:t>
            </a:r>
            <a:endParaRPr lang="en-US" sz="2000"/>
          </a:p>
        </p:txBody>
      </p:sp>
      <p:graphicFrame>
        <p:nvGraphicFramePr>
          <p:cNvPr id="4" name="Table 3"/>
          <p:cNvGraphicFramePr>
            <a:graphicFrameLocks noGrp="1"/>
          </p:cNvGraphicFramePr>
          <p:nvPr>
            <p:extLst>
              <p:ext uri="{D42A27DB-BD31-4B8C-83A1-F6EECF244321}">
                <p14:modId xmlns:p14="http://schemas.microsoft.com/office/powerpoint/2010/main" val="1004170557"/>
              </p:ext>
            </p:extLst>
          </p:nvPr>
        </p:nvGraphicFramePr>
        <p:xfrm>
          <a:off x="304800" y="1828801"/>
          <a:ext cx="8458200" cy="4343402"/>
        </p:xfrm>
        <a:graphic>
          <a:graphicData uri="http://schemas.openxmlformats.org/drawingml/2006/table">
            <a:tbl>
              <a:tblPr firstRow="1" firstCol="1" bandRow="1">
                <a:tableStyleId>{3B4B98B0-60AC-42C2-AFA5-B58CD77FA1E5}</a:tableStyleId>
              </a:tblPr>
              <a:tblGrid>
                <a:gridCol w="2662289"/>
                <a:gridCol w="2032766"/>
                <a:gridCol w="1734684"/>
                <a:gridCol w="2028461"/>
              </a:tblGrid>
              <a:tr h="1737362">
                <a:tc>
                  <a:txBody>
                    <a:bodyPr/>
                    <a:lstStyle/>
                    <a:p>
                      <a:pPr>
                        <a:lnSpc>
                          <a:spcPct val="115000"/>
                        </a:lnSpc>
                      </a:pPr>
                      <a:r>
                        <a:rPr lang="ka-GE" sz="1600" b="0" dirty="0" smtClean="0">
                          <a:effectLst/>
                          <a:latin typeface="Calibri"/>
                          <a:cs typeface="Times New Roman"/>
                        </a:rPr>
                        <a:t>დასახელება</a:t>
                      </a:r>
                      <a:endParaRPr lang="en-US" sz="1600" b="0" dirty="0">
                        <a:effectLst/>
                        <a:latin typeface="Calibri"/>
                        <a:cs typeface="Times New Roman"/>
                      </a:endParaRPr>
                    </a:p>
                  </a:txBody>
                  <a:tcPr marL="68580" marR="68580" marT="0" marB="0" anchor="ctr"/>
                </a:tc>
                <a:tc>
                  <a:txBody>
                    <a:bodyPr/>
                    <a:lstStyle/>
                    <a:p>
                      <a:pPr marL="0" marR="0" algn="ctr">
                        <a:lnSpc>
                          <a:spcPct val="115000"/>
                        </a:lnSpc>
                        <a:spcBef>
                          <a:spcPts val="0"/>
                        </a:spcBef>
                        <a:spcAft>
                          <a:spcPts val="0"/>
                        </a:spcAft>
                      </a:pPr>
                      <a:r>
                        <a:rPr lang="en-US" sz="1600" b="0" smtClean="0">
                          <a:effectLst/>
                        </a:rPr>
                        <a:t>ნაშთი  </a:t>
                      </a:r>
                      <a:r>
                        <a:rPr lang="en-US" sz="1600" b="0">
                          <a:effectLst/>
                        </a:rPr>
                        <a:t>01.04.17 გრამში </a:t>
                      </a:r>
                      <a:endParaRPr lang="en-US" sz="1600" b="0">
                        <a:effectLst/>
                        <a:latin typeface="Calibri"/>
                        <a:ea typeface="Calibri"/>
                        <a:cs typeface="Times New Roman"/>
                      </a:endParaRPr>
                    </a:p>
                  </a:txBody>
                  <a:tcPr marL="68580" marR="68580" marT="0" marB="0" anchor="ctr"/>
                </a:tc>
                <a:tc>
                  <a:txBody>
                    <a:bodyPr/>
                    <a:lstStyle/>
                    <a:p>
                      <a:pPr marL="0" marR="0" algn="ctr">
                        <a:lnSpc>
                          <a:spcPct val="115000"/>
                        </a:lnSpc>
                        <a:spcBef>
                          <a:spcPts val="0"/>
                        </a:spcBef>
                        <a:spcAft>
                          <a:spcPts val="0"/>
                        </a:spcAft>
                      </a:pPr>
                      <a:r>
                        <a:rPr lang="en-US" sz="1600" b="0">
                          <a:effectLst/>
                        </a:rPr>
                        <a:t>2017 წლის კვოტა </a:t>
                      </a:r>
                      <a:endParaRPr lang="en-US" sz="1600" b="0">
                        <a:effectLst/>
                        <a:latin typeface="Calibri"/>
                        <a:ea typeface="Calibri"/>
                        <a:cs typeface="Times New Roman"/>
                      </a:endParaRPr>
                    </a:p>
                  </a:txBody>
                  <a:tcPr marL="68580" marR="68580" marT="0" marB="0" anchor="ctr"/>
                </a:tc>
                <a:tc>
                  <a:txBody>
                    <a:bodyPr/>
                    <a:lstStyle/>
                    <a:p>
                      <a:pPr marL="0" marR="0" algn="ctr">
                        <a:lnSpc>
                          <a:spcPct val="115000"/>
                        </a:lnSpc>
                        <a:spcBef>
                          <a:spcPts val="0"/>
                        </a:spcBef>
                        <a:spcAft>
                          <a:spcPts val="0"/>
                        </a:spcAft>
                      </a:pPr>
                      <a:r>
                        <a:rPr lang="en-US" sz="1600" b="0">
                          <a:effectLst/>
                        </a:rPr>
                        <a:t>2017 წელს გამოსაცხადებელი </a:t>
                      </a:r>
                      <a:r>
                        <a:rPr lang="en-US" sz="1600" b="0" smtClean="0">
                          <a:effectLst/>
                        </a:rPr>
                        <a:t>იმპორტ</a:t>
                      </a:r>
                      <a:r>
                        <a:rPr lang="ka-GE" sz="1600" b="0" smtClean="0">
                          <a:effectLst/>
                        </a:rPr>
                        <a:t>ი</a:t>
                      </a:r>
                      <a:endParaRPr lang="en-US" sz="1600" b="0">
                        <a:effectLst/>
                        <a:latin typeface="Calibri"/>
                        <a:ea typeface="Calibri"/>
                        <a:cs typeface="Times New Roman"/>
                      </a:endParaRPr>
                    </a:p>
                  </a:txBody>
                  <a:tcPr marL="68580" marR="68580" marT="0" marB="0" anchor="ctr"/>
                </a:tc>
              </a:tr>
              <a:tr h="434340">
                <a:tc>
                  <a:txBody>
                    <a:bodyPr/>
                    <a:lstStyle/>
                    <a:p>
                      <a:pPr marL="0" marR="0">
                        <a:lnSpc>
                          <a:spcPct val="115000"/>
                        </a:lnSpc>
                        <a:spcBef>
                          <a:spcPts val="0"/>
                        </a:spcBef>
                        <a:spcAft>
                          <a:spcPts val="0"/>
                        </a:spcAft>
                      </a:pPr>
                      <a:r>
                        <a:rPr lang="en-US" sz="1600" b="0" smtClean="0">
                          <a:effectLst/>
                        </a:rPr>
                        <a:t>ბაკლო</a:t>
                      </a:r>
                      <a:r>
                        <a:rPr lang="ka-GE" sz="1600" b="0" smtClean="0">
                          <a:effectLst/>
                        </a:rPr>
                        <a:t>ფე</a:t>
                      </a:r>
                      <a:r>
                        <a:rPr lang="en-US" sz="1600" b="0" smtClean="0">
                          <a:effectLst/>
                        </a:rPr>
                        <a:t>ნი</a:t>
                      </a:r>
                      <a:endParaRPr lang="en-US" sz="1600" b="0">
                        <a:effectLst/>
                        <a:latin typeface="Calibri"/>
                        <a:ea typeface="Calibri"/>
                        <a:cs typeface="Times New Roman"/>
                      </a:endParaRPr>
                    </a:p>
                  </a:txBody>
                  <a:tcPr marL="68580" marR="68580" marT="0" marB="0" anchor="ctr"/>
                </a:tc>
                <a:tc>
                  <a:txBody>
                    <a:bodyPr/>
                    <a:lstStyle/>
                    <a:p>
                      <a:pPr marL="0" marR="0" algn="ctr">
                        <a:lnSpc>
                          <a:spcPct val="115000"/>
                        </a:lnSpc>
                        <a:spcBef>
                          <a:spcPts val="0"/>
                        </a:spcBef>
                        <a:spcAft>
                          <a:spcPts val="0"/>
                        </a:spcAft>
                      </a:pPr>
                      <a:r>
                        <a:rPr lang="en-US" sz="1600" b="0">
                          <a:effectLst/>
                        </a:rPr>
                        <a:t>0</a:t>
                      </a:r>
                      <a:endParaRPr lang="en-US" sz="1600" b="0">
                        <a:effectLst/>
                        <a:latin typeface="Calibri"/>
                        <a:ea typeface="Calibri"/>
                        <a:cs typeface="Times New Roman"/>
                      </a:endParaRPr>
                    </a:p>
                  </a:txBody>
                  <a:tcPr marL="68580" marR="68580" marT="0" marB="0" anchor="ctr"/>
                </a:tc>
                <a:tc>
                  <a:txBody>
                    <a:bodyPr/>
                    <a:lstStyle/>
                    <a:p>
                      <a:pPr marL="0" marR="0" algn="ctr">
                        <a:lnSpc>
                          <a:spcPct val="115000"/>
                        </a:lnSpc>
                        <a:spcBef>
                          <a:spcPts val="0"/>
                        </a:spcBef>
                        <a:spcAft>
                          <a:spcPts val="0"/>
                        </a:spcAft>
                      </a:pPr>
                      <a:r>
                        <a:rPr lang="en-US" sz="1600" b="0">
                          <a:effectLst/>
                        </a:rPr>
                        <a:t>68765</a:t>
                      </a:r>
                      <a:endParaRPr lang="en-US" sz="1600" b="0">
                        <a:effectLst/>
                        <a:latin typeface="Calibri"/>
                        <a:ea typeface="Calibri"/>
                        <a:cs typeface="Times New Roman"/>
                      </a:endParaRPr>
                    </a:p>
                  </a:txBody>
                  <a:tcPr marL="68580" marR="68580" marT="0" marB="0" anchor="ctr"/>
                </a:tc>
                <a:tc>
                  <a:txBody>
                    <a:bodyPr/>
                    <a:lstStyle/>
                    <a:p>
                      <a:pPr marL="0" marR="0" algn="ctr">
                        <a:lnSpc>
                          <a:spcPct val="115000"/>
                        </a:lnSpc>
                        <a:spcBef>
                          <a:spcPts val="0"/>
                        </a:spcBef>
                        <a:spcAft>
                          <a:spcPts val="0"/>
                        </a:spcAft>
                      </a:pPr>
                      <a:r>
                        <a:rPr lang="en-US" sz="1600" b="0">
                          <a:effectLst/>
                        </a:rPr>
                        <a:t>68765</a:t>
                      </a:r>
                      <a:endParaRPr lang="en-US" sz="1600" b="0">
                        <a:effectLst/>
                        <a:latin typeface="Calibri"/>
                        <a:ea typeface="Calibri"/>
                        <a:cs typeface="Times New Roman"/>
                      </a:endParaRPr>
                    </a:p>
                  </a:txBody>
                  <a:tcPr marL="68580" marR="68580" marT="0" marB="0" anchor="ctr"/>
                </a:tc>
              </a:tr>
              <a:tr h="434340">
                <a:tc>
                  <a:txBody>
                    <a:bodyPr/>
                    <a:lstStyle/>
                    <a:p>
                      <a:pPr marL="0" marR="0">
                        <a:lnSpc>
                          <a:spcPct val="115000"/>
                        </a:lnSpc>
                        <a:spcBef>
                          <a:spcPts val="0"/>
                        </a:spcBef>
                        <a:spcAft>
                          <a:spcPts val="0"/>
                        </a:spcAft>
                      </a:pPr>
                      <a:r>
                        <a:rPr lang="en-US" sz="1600" b="0">
                          <a:effectLst/>
                        </a:rPr>
                        <a:t>გაბაპენტინი</a:t>
                      </a:r>
                      <a:endParaRPr lang="en-US" sz="1600" b="0">
                        <a:effectLst/>
                        <a:latin typeface="Calibri"/>
                        <a:ea typeface="Calibri"/>
                        <a:cs typeface="Times New Roman"/>
                      </a:endParaRPr>
                    </a:p>
                  </a:txBody>
                  <a:tcPr marL="68580" marR="68580" marT="0" marB="0" anchor="ctr"/>
                </a:tc>
                <a:tc>
                  <a:txBody>
                    <a:bodyPr/>
                    <a:lstStyle/>
                    <a:p>
                      <a:pPr marL="0" marR="0" algn="ctr">
                        <a:lnSpc>
                          <a:spcPct val="115000"/>
                        </a:lnSpc>
                        <a:spcBef>
                          <a:spcPts val="0"/>
                        </a:spcBef>
                        <a:spcAft>
                          <a:spcPts val="0"/>
                        </a:spcAft>
                      </a:pPr>
                      <a:r>
                        <a:rPr lang="en-US" sz="1600" b="0">
                          <a:effectLst/>
                        </a:rPr>
                        <a:t>792479</a:t>
                      </a:r>
                      <a:endParaRPr lang="en-US" sz="1600" b="0">
                        <a:effectLst/>
                        <a:latin typeface="Calibri"/>
                        <a:ea typeface="Calibri"/>
                        <a:cs typeface="Times New Roman"/>
                      </a:endParaRPr>
                    </a:p>
                  </a:txBody>
                  <a:tcPr marL="68580" marR="68580" marT="0" marB="0" anchor="ctr"/>
                </a:tc>
                <a:tc>
                  <a:txBody>
                    <a:bodyPr/>
                    <a:lstStyle/>
                    <a:p>
                      <a:pPr marL="0" marR="0" algn="ctr">
                        <a:lnSpc>
                          <a:spcPct val="115000"/>
                        </a:lnSpc>
                        <a:spcBef>
                          <a:spcPts val="0"/>
                        </a:spcBef>
                        <a:spcAft>
                          <a:spcPts val="0"/>
                        </a:spcAft>
                      </a:pPr>
                      <a:r>
                        <a:rPr lang="en-US" sz="1600" b="0">
                          <a:effectLst/>
                        </a:rPr>
                        <a:t>1029380</a:t>
                      </a:r>
                      <a:endParaRPr lang="en-US" sz="1600" b="0">
                        <a:effectLst/>
                        <a:latin typeface="Calibri"/>
                        <a:ea typeface="Calibri"/>
                        <a:cs typeface="Times New Roman"/>
                      </a:endParaRPr>
                    </a:p>
                  </a:txBody>
                  <a:tcPr marL="68580" marR="68580" marT="0" marB="0" anchor="ctr"/>
                </a:tc>
                <a:tc>
                  <a:txBody>
                    <a:bodyPr/>
                    <a:lstStyle/>
                    <a:p>
                      <a:pPr marL="0" marR="0" algn="ctr">
                        <a:lnSpc>
                          <a:spcPct val="115000"/>
                        </a:lnSpc>
                        <a:spcBef>
                          <a:spcPts val="0"/>
                        </a:spcBef>
                        <a:spcAft>
                          <a:spcPts val="0"/>
                        </a:spcAft>
                      </a:pPr>
                      <a:r>
                        <a:rPr lang="en-US" sz="1600" b="0">
                          <a:effectLst/>
                        </a:rPr>
                        <a:t>236901</a:t>
                      </a:r>
                      <a:endParaRPr lang="en-US" sz="1600" b="0">
                        <a:effectLst/>
                        <a:latin typeface="Calibri"/>
                        <a:ea typeface="Calibri"/>
                        <a:cs typeface="Times New Roman"/>
                      </a:endParaRPr>
                    </a:p>
                  </a:txBody>
                  <a:tcPr marL="68580" marR="68580" marT="0" marB="0" anchor="ctr"/>
                </a:tc>
              </a:tr>
              <a:tr h="434340">
                <a:tc>
                  <a:txBody>
                    <a:bodyPr/>
                    <a:lstStyle/>
                    <a:p>
                      <a:pPr marL="0" marR="0">
                        <a:lnSpc>
                          <a:spcPct val="115000"/>
                        </a:lnSpc>
                        <a:spcBef>
                          <a:spcPts val="0"/>
                        </a:spcBef>
                        <a:spcAft>
                          <a:spcPts val="0"/>
                        </a:spcAft>
                      </a:pPr>
                      <a:r>
                        <a:rPr lang="en-US" sz="1600" b="0">
                          <a:effectLst/>
                        </a:rPr>
                        <a:t>ზალეპლონი</a:t>
                      </a:r>
                      <a:endParaRPr lang="en-US" sz="1600" b="0">
                        <a:effectLst/>
                        <a:latin typeface="Calibri"/>
                        <a:ea typeface="Calibri"/>
                        <a:cs typeface="Times New Roman"/>
                      </a:endParaRPr>
                    </a:p>
                  </a:txBody>
                  <a:tcPr marL="68580" marR="68580" marT="0" marB="0" anchor="ctr"/>
                </a:tc>
                <a:tc>
                  <a:txBody>
                    <a:bodyPr/>
                    <a:lstStyle/>
                    <a:p>
                      <a:pPr marL="0" marR="0" algn="ctr">
                        <a:lnSpc>
                          <a:spcPct val="115000"/>
                        </a:lnSpc>
                        <a:spcBef>
                          <a:spcPts val="0"/>
                        </a:spcBef>
                        <a:spcAft>
                          <a:spcPts val="0"/>
                        </a:spcAft>
                      </a:pPr>
                      <a:r>
                        <a:rPr lang="en-US" sz="1600" b="0">
                          <a:effectLst/>
                        </a:rPr>
                        <a:t>0</a:t>
                      </a:r>
                      <a:endParaRPr lang="en-US" sz="1600" b="0">
                        <a:effectLst/>
                        <a:latin typeface="Calibri"/>
                        <a:ea typeface="Calibri"/>
                        <a:cs typeface="Times New Roman"/>
                      </a:endParaRPr>
                    </a:p>
                  </a:txBody>
                  <a:tcPr marL="68580" marR="68580" marT="0" marB="0" anchor="ctr"/>
                </a:tc>
                <a:tc>
                  <a:txBody>
                    <a:bodyPr/>
                    <a:lstStyle/>
                    <a:p>
                      <a:pPr marL="0" marR="0" algn="ctr">
                        <a:lnSpc>
                          <a:spcPct val="115000"/>
                        </a:lnSpc>
                        <a:spcBef>
                          <a:spcPts val="0"/>
                        </a:spcBef>
                        <a:spcAft>
                          <a:spcPts val="0"/>
                        </a:spcAft>
                      </a:pPr>
                      <a:r>
                        <a:rPr lang="en-US" sz="1600" b="0">
                          <a:effectLst/>
                        </a:rPr>
                        <a:t>1050</a:t>
                      </a:r>
                      <a:endParaRPr lang="en-US" sz="1600" b="0">
                        <a:effectLst/>
                        <a:latin typeface="Calibri"/>
                        <a:ea typeface="Calibri"/>
                        <a:cs typeface="Times New Roman"/>
                      </a:endParaRPr>
                    </a:p>
                  </a:txBody>
                  <a:tcPr marL="68580" marR="68580" marT="0" marB="0" anchor="ctr"/>
                </a:tc>
                <a:tc>
                  <a:txBody>
                    <a:bodyPr/>
                    <a:lstStyle/>
                    <a:p>
                      <a:pPr marL="0" marR="0" algn="ctr">
                        <a:lnSpc>
                          <a:spcPct val="115000"/>
                        </a:lnSpc>
                        <a:spcBef>
                          <a:spcPts val="0"/>
                        </a:spcBef>
                        <a:spcAft>
                          <a:spcPts val="0"/>
                        </a:spcAft>
                      </a:pPr>
                      <a:r>
                        <a:rPr lang="en-US" sz="1600" b="0">
                          <a:effectLst/>
                        </a:rPr>
                        <a:t>1050</a:t>
                      </a:r>
                      <a:endParaRPr lang="en-US" sz="1600" b="0">
                        <a:effectLst/>
                        <a:latin typeface="Calibri"/>
                        <a:ea typeface="Calibri"/>
                        <a:cs typeface="Times New Roman"/>
                      </a:endParaRPr>
                    </a:p>
                  </a:txBody>
                  <a:tcPr marL="68580" marR="68580" marT="0" marB="0" anchor="ctr"/>
                </a:tc>
              </a:tr>
              <a:tr h="434340">
                <a:tc>
                  <a:txBody>
                    <a:bodyPr/>
                    <a:lstStyle/>
                    <a:p>
                      <a:pPr marL="0" marR="0">
                        <a:lnSpc>
                          <a:spcPct val="115000"/>
                        </a:lnSpc>
                        <a:spcBef>
                          <a:spcPts val="0"/>
                        </a:spcBef>
                        <a:spcAft>
                          <a:spcPts val="0"/>
                        </a:spcAft>
                      </a:pPr>
                      <a:r>
                        <a:rPr lang="en-US" sz="1600" b="0">
                          <a:effectLst/>
                        </a:rPr>
                        <a:t>ზოპიკლონი</a:t>
                      </a:r>
                      <a:endParaRPr lang="en-US" sz="1600" b="0">
                        <a:effectLst/>
                        <a:latin typeface="Calibri"/>
                        <a:ea typeface="Calibri"/>
                        <a:cs typeface="Times New Roman"/>
                      </a:endParaRPr>
                    </a:p>
                  </a:txBody>
                  <a:tcPr marL="68580" marR="68580" marT="0" marB="0" anchor="ctr">
                    <a:solidFill>
                      <a:srgbClr val="FFFF00"/>
                    </a:solidFill>
                  </a:tcPr>
                </a:tc>
                <a:tc>
                  <a:txBody>
                    <a:bodyPr/>
                    <a:lstStyle/>
                    <a:p>
                      <a:pPr marL="0" marR="0" algn="ctr">
                        <a:lnSpc>
                          <a:spcPct val="115000"/>
                        </a:lnSpc>
                        <a:spcBef>
                          <a:spcPts val="0"/>
                        </a:spcBef>
                        <a:spcAft>
                          <a:spcPts val="0"/>
                        </a:spcAft>
                      </a:pPr>
                      <a:r>
                        <a:rPr lang="en-US" sz="1600" b="0">
                          <a:effectLst/>
                        </a:rPr>
                        <a:t>3654</a:t>
                      </a:r>
                      <a:endParaRPr lang="en-US" sz="1600" b="0">
                        <a:effectLst/>
                        <a:latin typeface="Calibri"/>
                        <a:ea typeface="Calibri"/>
                        <a:cs typeface="Times New Roman"/>
                      </a:endParaRPr>
                    </a:p>
                  </a:txBody>
                  <a:tcPr marL="68580" marR="68580" marT="0" marB="0" anchor="ctr">
                    <a:solidFill>
                      <a:srgbClr val="FFFF00"/>
                    </a:solidFill>
                  </a:tcPr>
                </a:tc>
                <a:tc>
                  <a:txBody>
                    <a:bodyPr/>
                    <a:lstStyle/>
                    <a:p>
                      <a:pPr marL="0" marR="0" algn="ctr">
                        <a:lnSpc>
                          <a:spcPct val="115000"/>
                        </a:lnSpc>
                        <a:spcBef>
                          <a:spcPts val="0"/>
                        </a:spcBef>
                        <a:spcAft>
                          <a:spcPts val="0"/>
                        </a:spcAft>
                      </a:pPr>
                      <a:r>
                        <a:rPr lang="en-US" sz="1600" b="0">
                          <a:effectLst/>
                        </a:rPr>
                        <a:t>3000</a:t>
                      </a:r>
                      <a:endParaRPr lang="en-US" sz="1600" b="0">
                        <a:effectLst/>
                        <a:latin typeface="Calibri"/>
                        <a:ea typeface="Calibri"/>
                        <a:cs typeface="Times New Roman"/>
                      </a:endParaRPr>
                    </a:p>
                  </a:txBody>
                  <a:tcPr marL="68580" marR="68580" marT="0" marB="0" anchor="ctr">
                    <a:solidFill>
                      <a:srgbClr val="FFFF00"/>
                    </a:solidFill>
                  </a:tcPr>
                </a:tc>
                <a:tc>
                  <a:txBody>
                    <a:bodyPr/>
                    <a:lstStyle/>
                    <a:p>
                      <a:pPr marL="0" marR="0" algn="ctr">
                        <a:lnSpc>
                          <a:spcPct val="115000"/>
                        </a:lnSpc>
                        <a:spcBef>
                          <a:spcPts val="0"/>
                        </a:spcBef>
                        <a:spcAft>
                          <a:spcPts val="0"/>
                        </a:spcAft>
                      </a:pPr>
                      <a:r>
                        <a:rPr lang="en-US" sz="1600" b="0">
                          <a:effectLst/>
                        </a:rPr>
                        <a:t>0</a:t>
                      </a:r>
                      <a:endParaRPr lang="en-US" sz="1600" b="0">
                        <a:effectLst/>
                        <a:latin typeface="Calibri"/>
                        <a:ea typeface="Calibri"/>
                        <a:cs typeface="Times New Roman"/>
                      </a:endParaRPr>
                    </a:p>
                  </a:txBody>
                  <a:tcPr marL="68580" marR="68580" marT="0" marB="0" anchor="ctr">
                    <a:solidFill>
                      <a:srgbClr val="FFFF00"/>
                    </a:solidFill>
                  </a:tcPr>
                </a:tc>
              </a:tr>
              <a:tr h="434340">
                <a:tc>
                  <a:txBody>
                    <a:bodyPr/>
                    <a:lstStyle/>
                    <a:p>
                      <a:pPr marL="0" marR="0">
                        <a:lnSpc>
                          <a:spcPct val="115000"/>
                        </a:lnSpc>
                        <a:spcBef>
                          <a:spcPts val="0"/>
                        </a:spcBef>
                        <a:spcAft>
                          <a:spcPts val="0"/>
                        </a:spcAft>
                      </a:pPr>
                      <a:r>
                        <a:rPr lang="en-US" sz="1600" b="0">
                          <a:effectLst/>
                        </a:rPr>
                        <a:t>ტროპიკამიდი</a:t>
                      </a:r>
                      <a:endParaRPr lang="en-US" sz="1600" b="0">
                        <a:effectLst/>
                        <a:latin typeface="Calibri"/>
                        <a:ea typeface="Calibri"/>
                        <a:cs typeface="Times New Roman"/>
                      </a:endParaRPr>
                    </a:p>
                  </a:txBody>
                  <a:tcPr marL="68580" marR="68580" marT="0" marB="0" anchor="ctr"/>
                </a:tc>
                <a:tc>
                  <a:txBody>
                    <a:bodyPr/>
                    <a:lstStyle/>
                    <a:p>
                      <a:pPr marL="0" marR="0" algn="ctr">
                        <a:lnSpc>
                          <a:spcPct val="115000"/>
                        </a:lnSpc>
                        <a:spcBef>
                          <a:spcPts val="0"/>
                        </a:spcBef>
                        <a:spcAft>
                          <a:spcPts val="0"/>
                        </a:spcAft>
                      </a:pPr>
                      <a:r>
                        <a:rPr lang="en-US" sz="1600" b="0">
                          <a:effectLst/>
                        </a:rPr>
                        <a:t>237.5</a:t>
                      </a:r>
                      <a:endParaRPr lang="en-US" sz="1600" b="0">
                        <a:effectLst/>
                        <a:latin typeface="Calibri"/>
                        <a:ea typeface="Calibri"/>
                        <a:cs typeface="Times New Roman"/>
                      </a:endParaRPr>
                    </a:p>
                  </a:txBody>
                  <a:tcPr marL="68580" marR="68580" marT="0" marB="0" anchor="ctr"/>
                </a:tc>
                <a:tc>
                  <a:txBody>
                    <a:bodyPr/>
                    <a:lstStyle/>
                    <a:p>
                      <a:pPr marL="0" marR="0" algn="ctr">
                        <a:lnSpc>
                          <a:spcPct val="115000"/>
                        </a:lnSpc>
                        <a:spcBef>
                          <a:spcPts val="0"/>
                        </a:spcBef>
                        <a:spcAft>
                          <a:spcPts val="0"/>
                        </a:spcAft>
                      </a:pPr>
                      <a:r>
                        <a:rPr lang="en-US" sz="1600" b="0">
                          <a:effectLst/>
                        </a:rPr>
                        <a:t>300</a:t>
                      </a:r>
                      <a:endParaRPr lang="en-US" sz="1600" b="0">
                        <a:effectLst/>
                        <a:latin typeface="Calibri"/>
                        <a:ea typeface="Calibri"/>
                        <a:cs typeface="Times New Roman"/>
                      </a:endParaRPr>
                    </a:p>
                  </a:txBody>
                  <a:tcPr marL="68580" marR="68580" marT="0" marB="0" anchor="ctr"/>
                </a:tc>
                <a:tc>
                  <a:txBody>
                    <a:bodyPr/>
                    <a:lstStyle/>
                    <a:p>
                      <a:pPr marL="0" marR="0" algn="ctr">
                        <a:lnSpc>
                          <a:spcPct val="115000"/>
                        </a:lnSpc>
                        <a:spcBef>
                          <a:spcPts val="0"/>
                        </a:spcBef>
                        <a:spcAft>
                          <a:spcPts val="0"/>
                        </a:spcAft>
                      </a:pPr>
                      <a:r>
                        <a:rPr lang="en-US" sz="1600" b="0">
                          <a:effectLst/>
                        </a:rPr>
                        <a:t>62.5</a:t>
                      </a:r>
                      <a:endParaRPr lang="en-US" sz="1600" b="0">
                        <a:effectLst/>
                        <a:latin typeface="Calibri"/>
                        <a:ea typeface="Calibri"/>
                        <a:cs typeface="Times New Roman"/>
                      </a:endParaRPr>
                    </a:p>
                  </a:txBody>
                  <a:tcPr marL="68580" marR="68580" marT="0" marB="0" anchor="ctr"/>
                </a:tc>
              </a:tr>
              <a:tr h="434340">
                <a:tc>
                  <a:txBody>
                    <a:bodyPr/>
                    <a:lstStyle/>
                    <a:p>
                      <a:pPr marL="0" marR="0">
                        <a:lnSpc>
                          <a:spcPct val="115000"/>
                        </a:lnSpc>
                        <a:spcBef>
                          <a:spcPts val="0"/>
                        </a:spcBef>
                        <a:spcAft>
                          <a:spcPts val="0"/>
                        </a:spcAft>
                      </a:pPr>
                      <a:r>
                        <a:rPr lang="en-US" sz="1600" b="0">
                          <a:effectLst/>
                        </a:rPr>
                        <a:t>დექსტრომეტორფანი</a:t>
                      </a:r>
                      <a:endParaRPr lang="en-US" sz="1600" b="0">
                        <a:effectLst/>
                        <a:latin typeface="Calibri"/>
                        <a:ea typeface="Calibri"/>
                        <a:cs typeface="Times New Roman"/>
                      </a:endParaRPr>
                    </a:p>
                  </a:txBody>
                  <a:tcPr marL="68580" marR="68580" marT="0" marB="0" anchor="ctr">
                    <a:solidFill>
                      <a:srgbClr val="FFFF00"/>
                    </a:solidFill>
                  </a:tcPr>
                </a:tc>
                <a:tc>
                  <a:txBody>
                    <a:bodyPr/>
                    <a:lstStyle/>
                    <a:p>
                      <a:pPr marL="0" marR="0" algn="ctr">
                        <a:lnSpc>
                          <a:spcPct val="115000"/>
                        </a:lnSpc>
                        <a:spcBef>
                          <a:spcPts val="0"/>
                        </a:spcBef>
                        <a:spcAft>
                          <a:spcPts val="0"/>
                        </a:spcAft>
                      </a:pPr>
                      <a:r>
                        <a:rPr lang="en-US" sz="1600" b="0">
                          <a:effectLst/>
                        </a:rPr>
                        <a:t>26552.9</a:t>
                      </a:r>
                      <a:endParaRPr lang="en-US" sz="1600" b="0">
                        <a:effectLst/>
                        <a:latin typeface="Calibri"/>
                        <a:ea typeface="Calibri"/>
                        <a:cs typeface="Times New Roman"/>
                      </a:endParaRPr>
                    </a:p>
                  </a:txBody>
                  <a:tcPr marL="68580" marR="68580" marT="0" marB="0" anchor="ctr">
                    <a:solidFill>
                      <a:srgbClr val="FFFF00"/>
                    </a:solidFill>
                  </a:tcPr>
                </a:tc>
                <a:tc>
                  <a:txBody>
                    <a:bodyPr/>
                    <a:lstStyle/>
                    <a:p>
                      <a:pPr marL="0" marR="0" algn="ctr">
                        <a:lnSpc>
                          <a:spcPct val="115000"/>
                        </a:lnSpc>
                        <a:spcBef>
                          <a:spcPts val="0"/>
                        </a:spcBef>
                        <a:spcAft>
                          <a:spcPts val="0"/>
                        </a:spcAft>
                      </a:pPr>
                      <a:r>
                        <a:rPr lang="en-US" sz="1600" b="0">
                          <a:effectLst/>
                        </a:rPr>
                        <a:t>3000</a:t>
                      </a:r>
                      <a:endParaRPr lang="en-US" sz="1600" b="0">
                        <a:effectLst/>
                        <a:latin typeface="Calibri"/>
                        <a:ea typeface="Calibri"/>
                        <a:cs typeface="Times New Roman"/>
                      </a:endParaRPr>
                    </a:p>
                  </a:txBody>
                  <a:tcPr marL="68580" marR="68580" marT="0" marB="0" anchor="ctr">
                    <a:solidFill>
                      <a:srgbClr val="FFFF00"/>
                    </a:solidFill>
                  </a:tcPr>
                </a:tc>
                <a:tc>
                  <a:txBody>
                    <a:bodyPr/>
                    <a:lstStyle/>
                    <a:p>
                      <a:pPr marL="0" marR="0" algn="ctr">
                        <a:lnSpc>
                          <a:spcPct val="115000"/>
                        </a:lnSpc>
                        <a:spcBef>
                          <a:spcPts val="0"/>
                        </a:spcBef>
                        <a:spcAft>
                          <a:spcPts val="0"/>
                        </a:spcAft>
                      </a:pPr>
                      <a:r>
                        <a:rPr lang="en-US" sz="1600" b="0">
                          <a:effectLst/>
                        </a:rPr>
                        <a:t>0</a:t>
                      </a:r>
                      <a:endParaRPr lang="en-US" sz="1600" b="0">
                        <a:effectLst/>
                        <a:latin typeface="Calibri"/>
                        <a:ea typeface="Calibri"/>
                        <a:cs typeface="Times New Roman"/>
                      </a:endParaRPr>
                    </a:p>
                  </a:txBody>
                  <a:tcPr marL="68580" marR="68580" marT="0" marB="0" anchor="ctr">
                    <a:solidFill>
                      <a:srgbClr val="FFFF00"/>
                    </a:solidFill>
                  </a:tcPr>
                </a:tc>
              </a:tr>
            </a:tbl>
          </a:graphicData>
        </a:graphic>
      </p:graphicFrame>
    </p:spTree>
    <p:extLst>
      <p:ext uri="{BB962C8B-B14F-4D97-AF65-F5344CB8AC3E}">
        <p14:creationId xmlns:p14="http://schemas.microsoft.com/office/powerpoint/2010/main" val="305316531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ka-GE" sz="2400" dirty="0">
                <a:solidFill>
                  <a:schemeClr val="tx2"/>
                </a:solidFill>
                <a:effectLst/>
                <a:latin typeface="+mn-lt"/>
                <a:ea typeface="+mn-ea"/>
                <a:cs typeface="+mn-cs"/>
              </a:rPr>
              <a:t>2017 წლის ქვეყნის „შიდა კვოტების“ გადანაწილებაში მონაწილეობის მისაღებად სააგენტოში შემოსული იყო შემდეგი იურიდიული პირების განაცხადი:</a:t>
            </a:r>
            <a:endParaRPr lang="en-US" sz="2400" dirty="0">
              <a:solidFill>
                <a:schemeClr val="tx2"/>
              </a:solidFill>
              <a:effectLst/>
              <a:latin typeface="+mn-lt"/>
              <a:ea typeface="+mn-ea"/>
              <a:cs typeface="+mn-cs"/>
            </a:endParaRPr>
          </a:p>
        </p:txBody>
      </p:sp>
      <p:sp>
        <p:nvSpPr>
          <p:cNvPr id="3" name="Content Placeholder 2"/>
          <p:cNvSpPr>
            <a:spLocks noGrp="1"/>
          </p:cNvSpPr>
          <p:nvPr>
            <p:ph idx="1"/>
          </p:nvPr>
        </p:nvSpPr>
        <p:spPr>
          <a:xfrm>
            <a:off x="1371600" y="1905000"/>
            <a:ext cx="7086600" cy="4221163"/>
          </a:xfrm>
        </p:spPr>
        <p:txBody>
          <a:bodyPr>
            <a:normAutofit/>
          </a:bodyPr>
          <a:lstStyle/>
          <a:p>
            <a:pPr marL="0" indent="0">
              <a:buNone/>
            </a:pPr>
            <a:endParaRPr lang="en-US" sz="1000" dirty="0"/>
          </a:p>
          <a:p>
            <a:pPr marL="457200" indent="-457200">
              <a:buFont typeface="+mj-lt"/>
              <a:buAutoNum type="arabicPeriod"/>
            </a:pPr>
            <a:r>
              <a:rPr lang="ka-GE" sz="2400" smtClean="0"/>
              <a:t>შპს </a:t>
            </a:r>
            <a:r>
              <a:rPr lang="ka-GE" sz="2400"/>
              <a:t>„</a:t>
            </a:r>
            <a:r>
              <a:rPr lang="ka-GE" sz="2400" smtClean="0"/>
              <a:t>ავერსი-ფარმა“</a:t>
            </a:r>
          </a:p>
          <a:p>
            <a:pPr marL="457200" indent="-457200">
              <a:buFont typeface="+mj-lt"/>
              <a:buAutoNum type="arabicPeriod"/>
            </a:pPr>
            <a:r>
              <a:rPr lang="ka-GE" sz="2400" smtClean="0"/>
              <a:t>შპს </a:t>
            </a:r>
            <a:r>
              <a:rPr lang="ka-GE" sz="2400"/>
              <a:t>„</a:t>
            </a:r>
            <a:r>
              <a:rPr lang="ka-GE" sz="2400" smtClean="0"/>
              <a:t>ნიუ-ჯორჯია </a:t>
            </a:r>
            <a:r>
              <a:rPr lang="ka-GE" sz="2400" dirty="0"/>
              <a:t>555</a:t>
            </a:r>
            <a:r>
              <a:rPr lang="ka-GE" sz="2400"/>
              <a:t>“ </a:t>
            </a:r>
            <a:endParaRPr lang="ka-GE" sz="2400" smtClean="0"/>
          </a:p>
          <a:p>
            <a:pPr marL="457200" indent="-457200">
              <a:buFont typeface="+mj-lt"/>
              <a:buAutoNum type="arabicPeriod"/>
            </a:pPr>
            <a:r>
              <a:rPr lang="ka-GE" sz="2400" smtClean="0"/>
              <a:t>შპს </a:t>
            </a:r>
            <a:r>
              <a:rPr lang="ka-GE" sz="2400" dirty="0"/>
              <a:t>„ჯეომედფარმა</a:t>
            </a:r>
            <a:r>
              <a:rPr lang="ka-GE" sz="2400"/>
              <a:t>“ </a:t>
            </a:r>
            <a:endParaRPr lang="ka-GE" sz="2400" smtClean="0"/>
          </a:p>
          <a:p>
            <a:pPr marL="457200" indent="-457200">
              <a:buFont typeface="+mj-lt"/>
              <a:buAutoNum type="arabicPeriod"/>
            </a:pPr>
            <a:r>
              <a:rPr lang="ka-GE" sz="2400" smtClean="0"/>
              <a:t>შპს </a:t>
            </a:r>
            <a:r>
              <a:rPr lang="ka-GE" sz="2400" dirty="0"/>
              <a:t>„</a:t>
            </a:r>
            <a:r>
              <a:rPr lang="ka-GE" sz="2400"/>
              <a:t>ნეტ </a:t>
            </a:r>
            <a:r>
              <a:rPr lang="ka-GE" sz="2400" smtClean="0"/>
              <a:t>ფარმა-საქართველო“ </a:t>
            </a:r>
          </a:p>
          <a:p>
            <a:pPr marL="457200" indent="-457200">
              <a:buFont typeface="+mj-lt"/>
              <a:buAutoNum type="arabicPeriod"/>
            </a:pPr>
            <a:r>
              <a:rPr lang="ka-GE" sz="2400" smtClean="0"/>
              <a:t>შპს </a:t>
            </a:r>
            <a:r>
              <a:rPr lang="ka-GE" sz="2400" dirty="0"/>
              <a:t>„არგო</a:t>
            </a:r>
            <a:r>
              <a:rPr lang="ka-GE" sz="2400"/>
              <a:t>“ </a:t>
            </a:r>
            <a:endParaRPr lang="ka-GE" sz="2400" smtClean="0"/>
          </a:p>
          <a:p>
            <a:pPr marL="457200" indent="-457200">
              <a:buFont typeface="+mj-lt"/>
              <a:buAutoNum type="arabicPeriod"/>
            </a:pPr>
            <a:r>
              <a:rPr lang="ka-GE" sz="2400"/>
              <a:t>შპს  „სი ენ სი</a:t>
            </a:r>
            <a:r>
              <a:rPr lang="ka-GE" sz="2400" smtClean="0"/>
              <a:t>“</a:t>
            </a:r>
          </a:p>
          <a:p>
            <a:pPr marL="457200" indent="-457200">
              <a:buFont typeface="+mj-lt"/>
              <a:buAutoNum type="arabicPeriod"/>
            </a:pPr>
            <a:r>
              <a:rPr lang="ka-GE" sz="2400"/>
              <a:t>სს „ჰუმანითი ჯორჯია</a:t>
            </a:r>
            <a:r>
              <a:rPr lang="ka-GE" sz="2400" smtClean="0"/>
              <a:t>“</a:t>
            </a:r>
          </a:p>
          <a:p>
            <a:pPr marL="457200" indent="-457200">
              <a:buFont typeface="+mj-lt"/>
              <a:buAutoNum type="arabicPeriod"/>
            </a:pPr>
            <a:r>
              <a:rPr lang="ka-GE" sz="2400"/>
              <a:t>შპს  „კოპიუსი“</a:t>
            </a:r>
            <a:endParaRPr lang="ka-GE" sz="2400" smtClean="0"/>
          </a:p>
          <a:p>
            <a:pPr marL="457200" indent="-457200">
              <a:buFont typeface="+mj-lt"/>
              <a:buAutoNum type="arabicPeriod"/>
            </a:pPr>
            <a:endParaRPr lang="ka-GE" sz="2400" smtClean="0"/>
          </a:p>
          <a:p>
            <a:pPr marL="457200" indent="-457200">
              <a:buFont typeface="+mj-lt"/>
              <a:buAutoNum type="arabicPeriod"/>
            </a:pPr>
            <a:endParaRPr lang="ka-GE" sz="2400" smtClean="0"/>
          </a:p>
          <a:p>
            <a:pPr>
              <a:buFont typeface="Wingdings" panose="05000000000000000000" pitchFamily="2" charset="2"/>
              <a:buChar char="Ø"/>
            </a:pPr>
            <a:endParaRPr lang="ka-GE" sz="2400" smtClean="0"/>
          </a:p>
          <a:p>
            <a:pPr>
              <a:buFontTx/>
              <a:buChar char="-"/>
            </a:pPr>
            <a:endParaRPr lang="ka-GE" sz="2400" b="1" smtClean="0"/>
          </a:p>
        </p:txBody>
      </p:sp>
    </p:spTree>
    <p:extLst>
      <p:ext uri="{BB962C8B-B14F-4D97-AF65-F5344CB8AC3E}">
        <p14:creationId xmlns:p14="http://schemas.microsoft.com/office/powerpoint/2010/main" val="328743266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85800" y="1905000"/>
            <a:ext cx="8001000" cy="4297363"/>
          </a:xfrm>
        </p:spPr>
        <p:txBody>
          <a:bodyPr>
            <a:normAutofit/>
          </a:bodyPr>
          <a:lstStyle/>
          <a:p>
            <a:pPr marL="0" lvl="0" indent="0">
              <a:buNone/>
            </a:pPr>
            <a:endParaRPr lang="en-US" sz="2000" dirty="0"/>
          </a:p>
          <a:p>
            <a:pPr marL="0" indent="0">
              <a:buNone/>
            </a:pPr>
            <a:r>
              <a:rPr lang="ka-GE" sz="2000" dirty="0"/>
              <a:t>მოთხოვნილია</a:t>
            </a:r>
            <a:r>
              <a:rPr lang="ka-GE" sz="2000" dirty="0" smtClean="0"/>
              <a:t>:</a:t>
            </a:r>
          </a:p>
          <a:p>
            <a:pPr marL="0" indent="0">
              <a:buNone/>
            </a:pPr>
            <a:endParaRPr lang="en-US" sz="1000" dirty="0"/>
          </a:p>
          <a:p>
            <a:pPr marL="0" indent="0">
              <a:buNone/>
            </a:pPr>
            <a:r>
              <a:rPr lang="ka-GE" sz="2000" dirty="0" smtClean="0"/>
              <a:t>-  შპს </a:t>
            </a:r>
            <a:r>
              <a:rPr lang="ka-GE" sz="2000" dirty="0"/>
              <a:t>„</a:t>
            </a:r>
            <a:r>
              <a:rPr lang="ka-GE" sz="2000" dirty="0" smtClean="0"/>
              <a:t>ავერსი-ფარმა“ – 19</a:t>
            </a:r>
            <a:r>
              <a:rPr lang="en-US" sz="2000" dirty="0" smtClean="0"/>
              <a:t> </a:t>
            </a:r>
            <a:r>
              <a:rPr lang="ka-GE" sz="2000" dirty="0" smtClean="0"/>
              <a:t>250 </a:t>
            </a:r>
            <a:r>
              <a:rPr lang="ka-GE" sz="2000" dirty="0"/>
              <a:t>გრამი;</a:t>
            </a:r>
            <a:endParaRPr lang="en-US" sz="2000" dirty="0"/>
          </a:p>
          <a:p>
            <a:pPr marL="0" indent="0">
              <a:buNone/>
            </a:pPr>
            <a:r>
              <a:rPr lang="ka-GE" sz="2000" dirty="0" smtClean="0"/>
              <a:t>-  შპს </a:t>
            </a:r>
            <a:r>
              <a:rPr lang="ka-GE" sz="2000" dirty="0"/>
              <a:t>„</a:t>
            </a:r>
            <a:r>
              <a:rPr lang="ka-GE" sz="2000" dirty="0" smtClean="0"/>
              <a:t>ნიუ-ჯორჯია </a:t>
            </a:r>
            <a:r>
              <a:rPr lang="ka-GE" sz="2000" dirty="0"/>
              <a:t>555“ </a:t>
            </a:r>
            <a:r>
              <a:rPr lang="ka-GE" sz="2000" dirty="0" smtClean="0"/>
              <a:t>– 62</a:t>
            </a:r>
            <a:r>
              <a:rPr lang="en-US" sz="2000" dirty="0" smtClean="0"/>
              <a:t> </a:t>
            </a:r>
            <a:r>
              <a:rPr lang="ka-GE" sz="2000" dirty="0" smtClean="0"/>
              <a:t>500 </a:t>
            </a:r>
            <a:r>
              <a:rPr lang="ka-GE" sz="2000" dirty="0"/>
              <a:t>გრამი;</a:t>
            </a:r>
            <a:endParaRPr lang="en-US" sz="2000" dirty="0"/>
          </a:p>
          <a:p>
            <a:pPr marL="0" indent="0">
              <a:buNone/>
            </a:pPr>
            <a:r>
              <a:rPr lang="ka-GE" sz="2000" dirty="0" smtClean="0"/>
              <a:t>-  შპს </a:t>
            </a:r>
            <a:r>
              <a:rPr lang="ka-GE" sz="2000" dirty="0"/>
              <a:t>„ჯეომედფარმა“ </a:t>
            </a:r>
            <a:r>
              <a:rPr lang="ka-GE" sz="2000" dirty="0" smtClean="0"/>
              <a:t>– 62</a:t>
            </a:r>
            <a:r>
              <a:rPr lang="en-US" sz="2000" dirty="0" smtClean="0"/>
              <a:t> </a:t>
            </a:r>
            <a:r>
              <a:rPr lang="ka-GE" sz="2000" dirty="0" smtClean="0"/>
              <a:t>500 </a:t>
            </a:r>
            <a:r>
              <a:rPr lang="ka-GE" sz="2000" dirty="0"/>
              <a:t>გრამი;</a:t>
            </a:r>
            <a:endParaRPr lang="en-US" sz="2000" dirty="0"/>
          </a:p>
          <a:p>
            <a:pPr marL="0" indent="0">
              <a:buNone/>
            </a:pPr>
            <a:r>
              <a:rPr lang="ka-GE" sz="2000" dirty="0" smtClean="0"/>
              <a:t>-  შპს </a:t>
            </a:r>
            <a:r>
              <a:rPr lang="ka-GE" sz="2000" dirty="0"/>
              <a:t>„ნეტ ფარმა -</a:t>
            </a:r>
            <a:r>
              <a:rPr lang="ka-GE" sz="2000" dirty="0" smtClean="0"/>
              <a:t>საქართველო“ – 45</a:t>
            </a:r>
            <a:r>
              <a:rPr lang="en-US" sz="2000" dirty="0" smtClean="0"/>
              <a:t> </a:t>
            </a:r>
            <a:r>
              <a:rPr lang="ka-GE" sz="2000" dirty="0" smtClean="0"/>
              <a:t>000 </a:t>
            </a:r>
            <a:r>
              <a:rPr lang="ka-GE" sz="2000" dirty="0"/>
              <a:t>გრამი;</a:t>
            </a:r>
            <a:endParaRPr lang="en-US" sz="2000" dirty="0"/>
          </a:p>
          <a:p>
            <a:pPr marL="0" indent="0">
              <a:buNone/>
            </a:pPr>
            <a:r>
              <a:rPr lang="ka-GE" sz="2000" dirty="0" smtClean="0"/>
              <a:t>-  შპს </a:t>
            </a:r>
            <a:r>
              <a:rPr lang="ka-GE" sz="2000" dirty="0"/>
              <a:t>„არგო“ </a:t>
            </a:r>
            <a:r>
              <a:rPr lang="ka-GE" sz="2000" dirty="0" smtClean="0"/>
              <a:t> - 15</a:t>
            </a:r>
            <a:r>
              <a:rPr lang="en-US" sz="2000" dirty="0" smtClean="0"/>
              <a:t> </a:t>
            </a:r>
            <a:r>
              <a:rPr lang="ka-GE" sz="2000" dirty="0" smtClean="0"/>
              <a:t>000 </a:t>
            </a:r>
            <a:r>
              <a:rPr lang="ka-GE" sz="2000" dirty="0"/>
              <a:t>გრ</a:t>
            </a:r>
            <a:endParaRPr lang="en-US" sz="2000" dirty="0"/>
          </a:p>
          <a:p>
            <a:pPr marL="0" indent="0">
              <a:buNone/>
            </a:pPr>
            <a:endParaRPr lang="ka-GE" sz="2000" b="1" dirty="0" smtClean="0"/>
          </a:p>
          <a:p>
            <a:pPr marL="0" indent="0">
              <a:buNone/>
            </a:pPr>
            <a:endParaRPr lang="ka-GE" sz="2000" b="1" dirty="0" smtClean="0"/>
          </a:p>
          <a:p>
            <a:pPr marL="0" indent="0" algn="just">
              <a:buNone/>
            </a:pPr>
            <a:r>
              <a:rPr lang="ka-GE" sz="2000" b="1" i="1" dirty="0" smtClean="0">
                <a:solidFill>
                  <a:schemeClr val="tx2"/>
                </a:solidFill>
              </a:rPr>
              <a:t>სულ შემოტანილი განაცხადებით - 5 იურიდიული პირის მიერ  მოთხოვნილი იყო  ბაკლოფენი  – 204 250 გრამი;</a:t>
            </a:r>
            <a:endParaRPr lang="en-US" sz="2000" i="1" dirty="0" smtClean="0">
              <a:solidFill>
                <a:schemeClr val="tx2"/>
              </a:solidFill>
            </a:endParaRPr>
          </a:p>
          <a:p>
            <a:endParaRPr lang="en-US" sz="2000" dirty="0"/>
          </a:p>
        </p:txBody>
      </p:sp>
      <p:sp>
        <p:nvSpPr>
          <p:cNvPr id="4" name="Rectangle 3"/>
          <p:cNvSpPr/>
          <p:nvPr/>
        </p:nvSpPr>
        <p:spPr>
          <a:xfrm>
            <a:off x="609600" y="228600"/>
            <a:ext cx="8077200" cy="1538883"/>
          </a:xfrm>
          <a:prstGeom prst="rect">
            <a:avLst/>
          </a:prstGeom>
        </p:spPr>
        <p:txBody>
          <a:bodyPr wrap="square">
            <a:spAutoFit/>
          </a:bodyPr>
          <a:lstStyle/>
          <a:p>
            <a:pPr lvl="0" algn="ctr"/>
            <a:r>
              <a:rPr lang="ka-GE" sz="2400">
                <a:ln w="6350">
                  <a:solidFill>
                    <a:schemeClr val="accent1">
                      <a:shade val="43000"/>
                    </a:schemeClr>
                  </a:solidFill>
                </a:ln>
                <a:solidFill>
                  <a:schemeClr val="tx2"/>
                </a:solidFill>
              </a:rPr>
              <a:t>ბაკლოფენი </a:t>
            </a:r>
            <a:endParaRPr lang="ka-GE" sz="2400" smtClean="0">
              <a:ln w="6350">
                <a:solidFill>
                  <a:schemeClr val="accent1">
                    <a:shade val="43000"/>
                  </a:schemeClr>
                </a:solidFill>
              </a:ln>
              <a:solidFill>
                <a:schemeClr val="tx2"/>
              </a:solidFill>
            </a:endParaRPr>
          </a:p>
          <a:p>
            <a:pPr lvl="0"/>
            <a:endParaRPr lang="ka-GE" sz="2400" smtClean="0">
              <a:ln w="6350">
                <a:solidFill>
                  <a:schemeClr val="accent1">
                    <a:shade val="43000"/>
                  </a:schemeClr>
                </a:solidFill>
              </a:ln>
              <a:solidFill>
                <a:schemeClr val="tx2"/>
              </a:solidFill>
            </a:endParaRPr>
          </a:p>
          <a:p>
            <a:pPr lvl="0"/>
            <a:r>
              <a:rPr lang="ka-GE" sz="2400" smtClean="0">
                <a:ln w="6350">
                  <a:solidFill>
                    <a:schemeClr val="accent1">
                      <a:shade val="43000"/>
                    </a:schemeClr>
                  </a:solidFill>
                </a:ln>
                <a:solidFill>
                  <a:schemeClr val="tx2"/>
                </a:solidFill>
              </a:rPr>
              <a:t> </a:t>
            </a:r>
            <a:r>
              <a:rPr lang="ka-GE" sz="2200" b="1">
                <a:solidFill>
                  <a:schemeClr val="tx2"/>
                </a:solidFill>
              </a:rPr>
              <a:t>„</a:t>
            </a:r>
            <a:r>
              <a:rPr lang="ka-GE" sz="2200">
                <a:ln w="6350">
                  <a:solidFill>
                    <a:schemeClr val="accent1">
                      <a:shade val="43000"/>
                    </a:schemeClr>
                  </a:solidFill>
                </a:ln>
                <a:solidFill>
                  <a:schemeClr val="tx2"/>
                </a:solidFill>
              </a:rPr>
              <a:t>შიდა კვოტა“ -  </a:t>
            </a:r>
            <a:r>
              <a:rPr lang="ka-GE" sz="2200" smtClean="0">
                <a:ln w="6350">
                  <a:solidFill>
                    <a:schemeClr val="accent1">
                      <a:shade val="43000"/>
                    </a:schemeClr>
                  </a:solidFill>
                </a:ln>
                <a:solidFill>
                  <a:schemeClr val="tx2"/>
                </a:solidFill>
              </a:rPr>
              <a:t>68</a:t>
            </a:r>
            <a:r>
              <a:rPr lang="en-US" sz="2200" smtClean="0">
                <a:ln w="6350">
                  <a:solidFill>
                    <a:schemeClr val="accent1">
                      <a:shade val="43000"/>
                    </a:schemeClr>
                  </a:solidFill>
                </a:ln>
                <a:solidFill>
                  <a:schemeClr val="tx2"/>
                </a:solidFill>
              </a:rPr>
              <a:t> </a:t>
            </a:r>
            <a:r>
              <a:rPr lang="ka-GE" sz="2200" smtClean="0">
                <a:ln w="6350">
                  <a:solidFill>
                    <a:schemeClr val="accent1">
                      <a:shade val="43000"/>
                    </a:schemeClr>
                  </a:solidFill>
                </a:ln>
                <a:solidFill>
                  <a:schemeClr val="tx2"/>
                </a:solidFill>
              </a:rPr>
              <a:t>765 </a:t>
            </a:r>
            <a:r>
              <a:rPr lang="ka-GE" sz="2200">
                <a:ln w="6350">
                  <a:solidFill>
                    <a:schemeClr val="accent1">
                      <a:shade val="43000"/>
                    </a:schemeClr>
                  </a:solidFill>
                </a:ln>
                <a:solidFill>
                  <a:schemeClr val="tx2"/>
                </a:solidFill>
              </a:rPr>
              <a:t>გრამი</a:t>
            </a:r>
          </a:p>
          <a:p>
            <a:r>
              <a:rPr lang="ka-GE" sz="2200" smtClean="0">
                <a:ln w="6350">
                  <a:solidFill>
                    <a:schemeClr val="accent1">
                      <a:shade val="43000"/>
                    </a:schemeClr>
                  </a:solidFill>
                </a:ln>
                <a:solidFill>
                  <a:schemeClr val="tx2"/>
                </a:solidFill>
              </a:rPr>
              <a:t> გამოცხადებული </a:t>
            </a:r>
            <a:r>
              <a:rPr lang="ka-GE" sz="2200">
                <a:ln w="6350">
                  <a:solidFill>
                    <a:schemeClr val="accent1">
                      <a:shade val="43000"/>
                    </a:schemeClr>
                  </a:solidFill>
                </a:ln>
                <a:solidFill>
                  <a:schemeClr val="tx2"/>
                </a:solidFill>
              </a:rPr>
              <a:t>იმპორტი - </a:t>
            </a:r>
            <a:r>
              <a:rPr lang="ka-GE" sz="2200" smtClean="0">
                <a:ln w="6350">
                  <a:solidFill>
                    <a:schemeClr val="accent1">
                      <a:shade val="43000"/>
                    </a:schemeClr>
                  </a:solidFill>
                </a:ln>
                <a:solidFill>
                  <a:schemeClr val="tx2"/>
                </a:solidFill>
              </a:rPr>
              <a:t>68</a:t>
            </a:r>
            <a:r>
              <a:rPr lang="en-US" sz="2200" smtClean="0">
                <a:ln w="6350">
                  <a:solidFill>
                    <a:schemeClr val="accent1">
                      <a:shade val="43000"/>
                    </a:schemeClr>
                  </a:solidFill>
                </a:ln>
                <a:solidFill>
                  <a:schemeClr val="tx2"/>
                </a:solidFill>
              </a:rPr>
              <a:t> </a:t>
            </a:r>
            <a:r>
              <a:rPr lang="ka-GE" sz="2200" smtClean="0">
                <a:ln w="6350">
                  <a:solidFill>
                    <a:schemeClr val="accent1">
                      <a:shade val="43000"/>
                    </a:schemeClr>
                  </a:solidFill>
                </a:ln>
                <a:solidFill>
                  <a:schemeClr val="tx2"/>
                </a:solidFill>
              </a:rPr>
              <a:t>765 გრამი</a:t>
            </a:r>
            <a:endParaRPr lang="ka-GE" sz="2200">
              <a:ln w="6350">
                <a:solidFill>
                  <a:schemeClr val="accent1">
                    <a:shade val="43000"/>
                  </a:schemeClr>
                </a:solidFill>
              </a:ln>
              <a:solidFill>
                <a:schemeClr val="tx2"/>
              </a:solidFill>
            </a:endParaRPr>
          </a:p>
        </p:txBody>
      </p:sp>
    </p:spTree>
    <p:extLst>
      <p:ext uri="{BB962C8B-B14F-4D97-AF65-F5344CB8AC3E}">
        <p14:creationId xmlns:p14="http://schemas.microsoft.com/office/powerpoint/2010/main" val="1190532792"/>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67494"/>
            <a:ext cx="8686800" cy="1561306"/>
          </a:xfrm>
        </p:spPr>
        <p:txBody>
          <a:bodyPr>
            <a:normAutofit fontScale="90000"/>
          </a:bodyPr>
          <a:lstStyle/>
          <a:p>
            <a:pPr lvl="0"/>
            <a:r>
              <a:rPr lang="ka-GE" sz="2700" b="1" smtClean="0">
                <a:solidFill>
                  <a:schemeClr val="tx2"/>
                </a:solidFill>
                <a:effectLst/>
                <a:latin typeface="+mn-lt"/>
                <a:ea typeface="+mn-ea"/>
                <a:cs typeface="+mn-cs"/>
              </a:rPr>
              <a:t>                                გაბაპენტინი</a:t>
            </a:r>
            <a:br>
              <a:rPr lang="ka-GE" sz="2700" b="1" smtClean="0">
                <a:solidFill>
                  <a:schemeClr val="tx2"/>
                </a:solidFill>
                <a:effectLst/>
                <a:latin typeface="+mn-lt"/>
                <a:ea typeface="+mn-ea"/>
                <a:cs typeface="+mn-cs"/>
              </a:rPr>
            </a:br>
            <a:r>
              <a:rPr lang="ka-GE" sz="1200" b="1" smtClean="0">
                <a:solidFill>
                  <a:schemeClr val="tx2"/>
                </a:solidFill>
                <a:effectLst/>
                <a:latin typeface="+mn-lt"/>
                <a:ea typeface="+mn-ea"/>
                <a:cs typeface="+mn-cs"/>
              </a:rPr>
              <a:t/>
            </a:r>
            <a:br>
              <a:rPr lang="ka-GE" sz="1200" b="1" smtClean="0">
                <a:solidFill>
                  <a:schemeClr val="tx2"/>
                </a:solidFill>
                <a:effectLst/>
                <a:latin typeface="+mn-lt"/>
                <a:ea typeface="+mn-ea"/>
                <a:cs typeface="+mn-cs"/>
              </a:rPr>
            </a:br>
            <a:r>
              <a:rPr lang="ka-GE" sz="1200" b="1" smtClean="0">
                <a:solidFill>
                  <a:schemeClr val="tx2"/>
                </a:solidFill>
                <a:effectLst/>
                <a:latin typeface="+mn-lt"/>
                <a:ea typeface="+mn-ea"/>
                <a:cs typeface="+mn-cs"/>
              </a:rPr>
              <a:t> </a:t>
            </a:r>
            <a:r>
              <a:rPr lang="ka-GE" sz="2400" b="1" smtClean="0">
                <a:solidFill>
                  <a:schemeClr val="tx2"/>
                </a:solidFill>
                <a:effectLst/>
                <a:latin typeface="+mn-lt"/>
                <a:ea typeface="+mn-ea"/>
                <a:cs typeface="+mn-cs"/>
              </a:rPr>
              <a:t/>
            </a:r>
            <a:br>
              <a:rPr lang="ka-GE" sz="2400" b="1" smtClean="0">
                <a:solidFill>
                  <a:schemeClr val="tx2"/>
                </a:solidFill>
                <a:effectLst/>
                <a:latin typeface="+mn-lt"/>
                <a:ea typeface="+mn-ea"/>
                <a:cs typeface="+mn-cs"/>
              </a:rPr>
            </a:br>
            <a:r>
              <a:rPr lang="ka-GE" sz="2400" b="1" smtClean="0">
                <a:solidFill>
                  <a:schemeClr val="tx2"/>
                </a:solidFill>
                <a:effectLst/>
                <a:latin typeface="+mn-lt"/>
                <a:ea typeface="+mn-ea"/>
                <a:cs typeface="+mn-cs"/>
              </a:rPr>
              <a:t>„შიდა </a:t>
            </a:r>
            <a:r>
              <a:rPr lang="ka-GE" sz="2400" b="1" smtClean="0">
                <a:solidFill>
                  <a:schemeClr val="tx2"/>
                </a:solidFill>
                <a:effectLst/>
              </a:rPr>
              <a:t>კვოტა“  -1 </a:t>
            </a:r>
            <a:r>
              <a:rPr lang="ka-GE" sz="2400" b="1">
                <a:solidFill>
                  <a:schemeClr val="tx2"/>
                </a:solidFill>
                <a:effectLst/>
              </a:rPr>
              <a:t>029 380  გრამი</a:t>
            </a:r>
            <a:r>
              <a:rPr lang="ka-GE" sz="2400" b="1" smtClean="0">
                <a:solidFill>
                  <a:schemeClr val="tx2"/>
                </a:solidFill>
                <a:effectLst/>
              </a:rPr>
              <a:t>;</a:t>
            </a:r>
            <a:r>
              <a:rPr lang="en-US" sz="2400" b="1">
                <a:solidFill>
                  <a:schemeClr val="tx2"/>
                </a:solidFill>
                <a:effectLst/>
              </a:rPr>
              <a:t/>
            </a:r>
            <a:br>
              <a:rPr lang="en-US" sz="2400" b="1">
                <a:solidFill>
                  <a:schemeClr val="tx2"/>
                </a:solidFill>
                <a:effectLst/>
              </a:rPr>
            </a:br>
            <a:r>
              <a:rPr lang="ka-GE" sz="2400" b="1" smtClean="0">
                <a:solidFill>
                  <a:schemeClr val="tx2"/>
                </a:solidFill>
                <a:effectLst/>
              </a:rPr>
              <a:t>გამოცხადებული იმპორტი - </a:t>
            </a:r>
            <a:r>
              <a:rPr lang="ka-GE" sz="2400" b="1" smtClean="0">
                <a:solidFill>
                  <a:schemeClr val="tx2"/>
                </a:solidFill>
                <a:effectLst/>
                <a:latin typeface="+mn-lt"/>
                <a:ea typeface="+mn-ea"/>
                <a:cs typeface="+mn-cs"/>
              </a:rPr>
              <a:t>236</a:t>
            </a:r>
            <a:r>
              <a:rPr lang="en-US" sz="2400" b="1" smtClean="0">
                <a:solidFill>
                  <a:schemeClr val="tx2"/>
                </a:solidFill>
                <a:effectLst/>
                <a:latin typeface="+mn-lt"/>
                <a:ea typeface="+mn-ea"/>
                <a:cs typeface="+mn-cs"/>
              </a:rPr>
              <a:t> </a:t>
            </a:r>
            <a:r>
              <a:rPr lang="ka-GE" sz="2400" b="1" smtClean="0">
                <a:solidFill>
                  <a:schemeClr val="tx2"/>
                </a:solidFill>
                <a:effectLst/>
                <a:latin typeface="+mn-lt"/>
                <a:ea typeface="+mn-ea"/>
                <a:cs typeface="+mn-cs"/>
              </a:rPr>
              <a:t>901 </a:t>
            </a:r>
            <a:r>
              <a:rPr lang="ka-GE" sz="2400" b="1" dirty="0">
                <a:solidFill>
                  <a:schemeClr val="tx2"/>
                </a:solidFill>
                <a:effectLst/>
                <a:latin typeface="+mn-lt"/>
                <a:ea typeface="+mn-ea"/>
                <a:cs typeface="+mn-cs"/>
              </a:rPr>
              <a:t>გრამი</a:t>
            </a:r>
            <a:r>
              <a:rPr lang="en-US" sz="2400" b="1" dirty="0">
                <a:solidFill>
                  <a:schemeClr val="tx2"/>
                </a:solidFill>
                <a:effectLst/>
                <a:latin typeface="+mn-lt"/>
                <a:ea typeface="+mn-ea"/>
                <a:cs typeface="+mn-cs"/>
              </a:rPr>
              <a:t/>
            </a:r>
            <a:br>
              <a:rPr lang="en-US" sz="2400" b="1" dirty="0">
                <a:solidFill>
                  <a:schemeClr val="tx2"/>
                </a:solidFill>
                <a:effectLst/>
                <a:latin typeface="+mn-lt"/>
                <a:ea typeface="+mn-ea"/>
                <a:cs typeface="+mn-cs"/>
              </a:rPr>
            </a:br>
            <a:endParaRPr lang="en-US" sz="2400" b="1" dirty="0">
              <a:solidFill>
                <a:schemeClr val="tx2"/>
              </a:solidFill>
              <a:effectLst/>
              <a:latin typeface="+mn-lt"/>
              <a:ea typeface="+mn-ea"/>
              <a:cs typeface="+mn-cs"/>
            </a:endParaRPr>
          </a:p>
        </p:txBody>
      </p:sp>
      <p:sp>
        <p:nvSpPr>
          <p:cNvPr id="3" name="Content Placeholder 2"/>
          <p:cNvSpPr>
            <a:spLocks noGrp="1"/>
          </p:cNvSpPr>
          <p:nvPr>
            <p:ph idx="1"/>
          </p:nvPr>
        </p:nvSpPr>
        <p:spPr>
          <a:xfrm>
            <a:off x="533400" y="1828800"/>
            <a:ext cx="8077200" cy="4800600"/>
          </a:xfrm>
        </p:spPr>
        <p:txBody>
          <a:bodyPr>
            <a:noAutofit/>
          </a:bodyPr>
          <a:lstStyle/>
          <a:p>
            <a:pPr marL="0" indent="0">
              <a:buNone/>
            </a:pPr>
            <a:r>
              <a:rPr lang="ka-GE" sz="2000" smtClean="0"/>
              <a:t>მოთხოვნილია:</a:t>
            </a:r>
          </a:p>
          <a:p>
            <a:pPr marL="0" indent="0">
              <a:buNone/>
            </a:pPr>
            <a:endParaRPr lang="en-US" sz="1000" dirty="0"/>
          </a:p>
          <a:p>
            <a:pPr marL="0" indent="0">
              <a:buNone/>
            </a:pPr>
            <a:r>
              <a:rPr lang="ka-GE" sz="1800" smtClean="0"/>
              <a:t>-  შპს  „</a:t>
            </a:r>
            <a:r>
              <a:rPr lang="ka-GE" sz="1800" dirty="0"/>
              <a:t>ავერსი–ფარმა</a:t>
            </a:r>
            <a:r>
              <a:rPr lang="ka-GE" sz="1800"/>
              <a:t>“ </a:t>
            </a:r>
            <a:r>
              <a:rPr lang="ka-GE" sz="1800" smtClean="0"/>
              <a:t>- 103 </a:t>
            </a:r>
            <a:r>
              <a:rPr lang="ka-GE" sz="1800" dirty="0"/>
              <a:t>280  გრამი;</a:t>
            </a:r>
            <a:endParaRPr lang="en-US" sz="1800" dirty="0"/>
          </a:p>
          <a:p>
            <a:pPr marL="0" indent="0">
              <a:buNone/>
            </a:pPr>
            <a:r>
              <a:rPr lang="ka-GE" sz="1800" smtClean="0"/>
              <a:t>-  შპს  </a:t>
            </a:r>
            <a:r>
              <a:rPr lang="ka-GE" sz="1800" dirty="0"/>
              <a:t>„</a:t>
            </a:r>
            <a:r>
              <a:rPr lang="ka-GE" sz="1800"/>
              <a:t>ნიუ–ჯორჯია </a:t>
            </a:r>
            <a:r>
              <a:rPr lang="ka-GE" sz="1800" smtClean="0"/>
              <a:t>555“ - 230 </a:t>
            </a:r>
            <a:r>
              <a:rPr lang="ka-GE" sz="1800" dirty="0"/>
              <a:t>000  გრამი;</a:t>
            </a:r>
            <a:endParaRPr lang="en-US" sz="1800" dirty="0"/>
          </a:p>
          <a:p>
            <a:pPr marL="0" indent="0">
              <a:buNone/>
            </a:pPr>
            <a:r>
              <a:rPr lang="ka-GE" sz="1800"/>
              <a:t>- </a:t>
            </a:r>
            <a:r>
              <a:rPr lang="ka-GE" sz="1800" smtClean="0"/>
              <a:t> შპს  </a:t>
            </a:r>
            <a:r>
              <a:rPr lang="ka-GE" sz="1800" dirty="0"/>
              <a:t>„</a:t>
            </a:r>
            <a:r>
              <a:rPr lang="ka-GE" sz="1800"/>
              <a:t>ნეტ </a:t>
            </a:r>
            <a:r>
              <a:rPr lang="ka-GE" sz="1800" smtClean="0"/>
              <a:t>ფარმა-საქართველო“ - 180 </a:t>
            </a:r>
            <a:r>
              <a:rPr lang="ka-GE" sz="1800" dirty="0"/>
              <a:t>000  გრამი;</a:t>
            </a:r>
            <a:endParaRPr lang="en-US" sz="1800" dirty="0"/>
          </a:p>
          <a:p>
            <a:pPr marL="0" indent="0">
              <a:buNone/>
            </a:pPr>
            <a:r>
              <a:rPr lang="ka-GE" sz="1800" smtClean="0"/>
              <a:t>-  შპს  </a:t>
            </a:r>
            <a:r>
              <a:rPr lang="ka-GE" sz="1800"/>
              <a:t>„</a:t>
            </a:r>
            <a:r>
              <a:rPr lang="ka-GE" sz="1800" smtClean="0"/>
              <a:t>არგო“ - 201 </a:t>
            </a:r>
            <a:r>
              <a:rPr lang="ka-GE" sz="1800" dirty="0"/>
              <a:t>520  გრამი;</a:t>
            </a:r>
            <a:endParaRPr lang="en-US" sz="1800" dirty="0"/>
          </a:p>
          <a:p>
            <a:pPr marL="0" indent="0">
              <a:buNone/>
            </a:pPr>
            <a:r>
              <a:rPr lang="ka-GE" sz="1800" smtClean="0"/>
              <a:t>-  შპს  </a:t>
            </a:r>
            <a:r>
              <a:rPr lang="ka-GE" sz="1800" dirty="0"/>
              <a:t>„სი </a:t>
            </a:r>
            <a:r>
              <a:rPr lang="ka-GE" sz="1800"/>
              <a:t>ენ </a:t>
            </a:r>
            <a:r>
              <a:rPr lang="ka-GE" sz="1800" smtClean="0"/>
              <a:t>სი“ - 102 </a:t>
            </a:r>
            <a:r>
              <a:rPr lang="ka-GE" sz="1800" dirty="0"/>
              <a:t>600 გრამი;</a:t>
            </a:r>
            <a:endParaRPr lang="en-US" sz="1800" dirty="0"/>
          </a:p>
          <a:p>
            <a:pPr marL="0" indent="0">
              <a:buNone/>
            </a:pPr>
            <a:r>
              <a:rPr lang="ka-GE" sz="1800" smtClean="0"/>
              <a:t>-  სს   </a:t>
            </a:r>
            <a:r>
              <a:rPr lang="ka-GE" sz="1800" dirty="0"/>
              <a:t>„</a:t>
            </a:r>
            <a:r>
              <a:rPr lang="ka-GE" sz="1800"/>
              <a:t>ჰუმანითი </a:t>
            </a:r>
            <a:r>
              <a:rPr lang="ka-GE" sz="1800" smtClean="0"/>
              <a:t>ჯორჯია“ – 55</a:t>
            </a:r>
            <a:r>
              <a:rPr lang="en-US" sz="1800" smtClean="0"/>
              <a:t> </a:t>
            </a:r>
            <a:r>
              <a:rPr lang="ka-GE" sz="1800" smtClean="0"/>
              <a:t>080 </a:t>
            </a:r>
            <a:r>
              <a:rPr lang="ka-GE" sz="1800" dirty="0"/>
              <a:t>გრამი;</a:t>
            </a:r>
            <a:endParaRPr lang="en-US" sz="1800" dirty="0"/>
          </a:p>
          <a:p>
            <a:pPr marL="0" indent="0">
              <a:buNone/>
            </a:pPr>
            <a:r>
              <a:rPr lang="ka-GE" sz="1800" smtClean="0"/>
              <a:t>-  შპს  „კოპიუსი“ - 45 </a:t>
            </a:r>
            <a:r>
              <a:rPr lang="ka-GE" sz="1800"/>
              <a:t>000 </a:t>
            </a:r>
            <a:r>
              <a:rPr lang="ka-GE" sz="1800" smtClean="0"/>
              <a:t>გრამი</a:t>
            </a:r>
          </a:p>
          <a:p>
            <a:pPr marL="0" indent="0">
              <a:buNone/>
            </a:pPr>
            <a:endParaRPr lang="en-US" sz="1800" dirty="0"/>
          </a:p>
          <a:p>
            <a:pPr marL="0" indent="0">
              <a:buFont typeface="Arial" pitchFamily="34" charset="0"/>
              <a:buNone/>
            </a:pPr>
            <a:r>
              <a:rPr lang="ka-GE" sz="1800" b="1" i="1" dirty="0">
                <a:solidFill>
                  <a:schemeClr val="tx2"/>
                </a:solidFill>
              </a:rPr>
              <a:t>სულ შემოტანილი განაცხადებით  მოთხოვნილი იყო  </a:t>
            </a:r>
            <a:r>
              <a:rPr lang="ka-GE" sz="1800" b="1" i="1">
                <a:solidFill>
                  <a:schemeClr val="tx2"/>
                </a:solidFill>
              </a:rPr>
              <a:t>გაბაპენტინი </a:t>
            </a:r>
            <a:r>
              <a:rPr lang="ka-GE" sz="1800" b="1" i="1" smtClean="0">
                <a:solidFill>
                  <a:schemeClr val="tx2"/>
                </a:solidFill>
              </a:rPr>
              <a:t> –   </a:t>
            </a:r>
            <a:r>
              <a:rPr lang="ka-GE" sz="1800" b="1" i="1" dirty="0">
                <a:solidFill>
                  <a:schemeClr val="tx2"/>
                </a:solidFill>
              </a:rPr>
              <a:t>917 480  გრამი;</a:t>
            </a:r>
            <a:endParaRPr lang="en-US" sz="1800" b="1" i="1" dirty="0">
              <a:solidFill>
                <a:schemeClr val="tx2"/>
              </a:solidFill>
            </a:endParaRPr>
          </a:p>
          <a:p>
            <a:pPr marL="0" indent="0">
              <a:buNone/>
            </a:pPr>
            <a:endParaRPr lang="ka-GE" sz="1000" b="1" smtClean="0"/>
          </a:p>
          <a:p>
            <a:pPr marL="0" indent="0" algn="just">
              <a:buNone/>
            </a:pPr>
            <a:r>
              <a:rPr lang="ka-GE" sz="1800" b="1" i="1" u="sng">
                <a:ln w="6350">
                  <a:solidFill>
                    <a:schemeClr val="accent1">
                      <a:shade val="43000"/>
                    </a:schemeClr>
                  </a:solidFill>
                </a:ln>
                <a:solidFill>
                  <a:schemeClr val="tx2"/>
                </a:solidFill>
              </a:rPr>
              <a:t>ზალეპლონისა </a:t>
            </a:r>
            <a:r>
              <a:rPr lang="ka-GE" sz="1800" b="1" i="1" u="sng" dirty="0">
                <a:ln w="6350">
                  <a:solidFill>
                    <a:schemeClr val="accent1">
                      <a:shade val="43000"/>
                    </a:schemeClr>
                  </a:solidFill>
                </a:ln>
                <a:solidFill>
                  <a:schemeClr val="tx2"/>
                </a:solidFill>
              </a:rPr>
              <a:t>და დექსტრომეტორფანის </a:t>
            </a:r>
            <a:r>
              <a:rPr lang="ka-GE" sz="1800" b="1" i="1" dirty="0">
                <a:solidFill>
                  <a:schemeClr val="tx2"/>
                </a:solidFill>
              </a:rPr>
              <a:t>შემცველი ფარმაცევტული პროდუქტის იმპორტზე განაცხადი გაკეთდა მხოლოდ ერთი იურიდიული </a:t>
            </a:r>
            <a:r>
              <a:rPr lang="ka-GE" sz="1800" b="1" i="1">
                <a:solidFill>
                  <a:schemeClr val="tx2"/>
                </a:solidFill>
              </a:rPr>
              <a:t>პირის </a:t>
            </a:r>
            <a:r>
              <a:rPr lang="ka-GE" sz="1800" b="1" i="1" smtClean="0">
                <a:solidFill>
                  <a:schemeClr val="tx2"/>
                </a:solidFill>
              </a:rPr>
              <a:t> შპს  „ნიუ  ჯორჯია  555</a:t>
            </a:r>
            <a:r>
              <a:rPr lang="ka-GE" sz="1800" b="1" i="1" dirty="0">
                <a:solidFill>
                  <a:schemeClr val="tx2"/>
                </a:solidFill>
              </a:rPr>
              <a:t>“-ის </a:t>
            </a:r>
            <a:r>
              <a:rPr lang="ka-GE" sz="1800" b="1" i="1">
                <a:solidFill>
                  <a:schemeClr val="tx2"/>
                </a:solidFill>
              </a:rPr>
              <a:t>მიერ</a:t>
            </a:r>
            <a:r>
              <a:rPr lang="ka-GE" sz="1800" b="1" i="1" smtClean="0">
                <a:solidFill>
                  <a:schemeClr val="tx2"/>
                </a:solidFill>
              </a:rPr>
              <a:t>.</a:t>
            </a:r>
            <a:endParaRPr lang="en-US" sz="1800" b="1" i="1" dirty="0">
              <a:solidFill>
                <a:schemeClr val="tx2"/>
              </a:solidFill>
            </a:endParaRPr>
          </a:p>
        </p:txBody>
      </p:sp>
    </p:spTree>
    <p:extLst>
      <p:ext uri="{BB962C8B-B14F-4D97-AF65-F5344CB8AC3E}">
        <p14:creationId xmlns:p14="http://schemas.microsoft.com/office/powerpoint/2010/main" val="1015525240"/>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Verve">
  <a:themeElements>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F49100"/>
      </a:hlink>
      <a:folHlink>
        <a:srgbClr val="85DFD0"/>
      </a:folHlink>
    </a:clrScheme>
    <a:fontScheme name="Verve">
      <a:majorFont>
        <a:latin typeface="Century Gothic"/>
        <a:ea typeface=""/>
        <a:cs typeface=""/>
        <a:font script="Jpan" typeface="HGｺﾞｼｯｸM"/>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Verve">
      <a:fillStyleLst>
        <a:solidFill>
          <a:schemeClr val="phClr"/>
        </a:solidFill>
        <a:gradFill rotWithShape="1">
          <a:gsLst>
            <a:gs pos="0">
              <a:schemeClr val="phClr">
                <a:tint val="10000"/>
                <a:satMod val="300000"/>
              </a:schemeClr>
            </a:gs>
            <a:gs pos="34000">
              <a:schemeClr val="phClr">
                <a:tint val="13500"/>
                <a:satMod val="250000"/>
              </a:schemeClr>
            </a:gs>
            <a:gs pos="100000">
              <a:schemeClr val="phClr">
                <a:tint val="60000"/>
                <a:satMod val="200000"/>
              </a:schemeClr>
            </a:gs>
          </a:gsLst>
          <a:path path="circle">
            <a:fillToRect l="50000" t="155000" r="50000" b="-55000"/>
          </a:path>
        </a:gradFill>
        <a:gradFill rotWithShape="1">
          <a:gsLst>
            <a:gs pos="0">
              <a:schemeClr val="phClr">
                <a:tint val="60000"/>
                <a:satMod val="160000"/>
              </a:schemeClr>
            </a:gs>
            <a:gs pos="46000">
              <a:schemeClr val="phClr">
                <a:tint val="86000"/>
                <a:satMod val="160000"/>
              </a:schemeClr>
            </a:gs>
            <a:gs pos="100000">
              <a:schemeClr val="phClr">
                <a:shade val="40000"/>
                <a:satMod val="160000"/>
              </a:schemeClr>
            </a:gs>
          </a:gsLst>
          <a:path path="circle">
            <a:fillToRect l="50000" t="155000" r="50000" b="-55000"/>
          </a:path>
        </a:gradFill>
      </a:fillStyleLst>
      <a:lnStyleLst>
        <a:ln w="9525" cap="flat" cmpd="sng" algn="ctr">
          <a:solidFill>
            <a:schemeClr val="phClr">
              <a:satMod val="120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63500" dist="25400" dir="14700000" algn="t" rotWithShape="0">
              <a:srgbClr val="000000">
                <a:alpha val="50000"/>
              </a:srgbClr>
            </a:outerShdw>
          </a:effectLst>
        </a:effectStyle>
        <a:effectStyle>
          <a:effectLst>
            <a:outerShdw blurRad="50800" dist="38100" dir="14700000" algn="t" rotWithShape="0">
              <a:srgbClr val="000000">
                <a:alpha val="60000"/>
              </a:srgbClr>
            </a:outerShdw>
          </a:effectLst>
        </a:effectStyle>
        <a:effectStyle>
          <a:effectLst>
            <a:outerShdw blurRad="50800" dist="38100" dir="14700000" algn="t" rotWithShape="0">
              <a:srgbClr val="000000">
                <a:alpha val="60000"/>
              </a:srgbClr>
            </a:outerShdw>
          </a:effectLst>
          <a:scene3d>
            <a:camera prst="orthographicFront" fov="0">
              <a:rot lat="0" lon="0" rev="0"/>
            </a:camera>
            <a:lightRig rig="contrasting" dir="t">
              <a:rot lat="0" lon="0" rev="3600000"/>
            </a:lightRig>
          </a:scene3d>
          <a:sp3d prstMaterial="plastic">
            <a:bevelT w="127000" h="38200" prst="relaxedInset"/>
            <a:contourClr>
              <a:schemeClr val="phClr"/>
            </a:contourClr>
          </a:sp3d>
        </a:effectStyle>
      </a:effectStyleLst>
      <a:bgFillStyleLst>
        <a:solidFill>
          <a:schemeClr val="phClr"/>
        </a:solidFill>
        <a:gradFill rotWithShape="1">
          <a:gsLst>
            <a:gs pos="0">
              <a:schemeClr val="phClr">
                <a:shade val="48000"/>
                <a:satMod val="230000"/>
              </a:schemeClr>
            </a:gs>
            <a:gs pos="60000">
              <a:schemeClr val="phClr">
                <a:shade val="92000"/>
                <a:satMod val="230000"/>
              </a:schemeClr>
            </a:gs>
            <a:gs pos="100000">
              <a:schemeClr val="phClr">
                <a:tint val="85000"/>
                <a:satMod val="400000"/>
              </a:schemeClr>
            </a:gs>
          </a:gsLst>
          <a:lin ang="5400000" scaled="0"/>
        </a:gradFill>
        <a:blipFill>
          <a:blip xmlns:r="http://schemas.openxmlformats.org/officeDocument/2006/relationships" r:embed="rId1">
            <a:duotone>
              <a:schemeClr val="phClr">
                <a:shade val="1200"/>
                <a:satMod val="150000"/>
              </a:schemeClr>
              <a:schemeClr val="phClr">
                <a:tint val="90000"/>
                <a:satMod val="150000"/>
              </a:schemeClr>
            </a:duotone>
          </a:blip>
          <a:tile tx="0" ty="0" sx="70000" sy="7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Verve</Template>
  <TotalTime>974</TotalTime>
  <Words>1658</Words>
  <Application>Microsoft Office PowerPoint</Application>
  <PresentationFormat>On-screen Show (4:3)</PresentationFormat>
  <Paragraphs>696</Paragraphs>
  <Slides>22</Slides>
  <Notes>6</Notes>
  <HiddenSlides>0</HiddenSlides>
  <MMClips>0</MMClips>
  <ScaleCrop>false</ScaleCrop>
  <HeadingPairs>
    <vt:vector size="4" baseType="variant">
      <vt:variant>
        <vt:lpstr>Theme</vt:lpstr>
      </vt:variant>
      <vt:variant>
        <vt:i4>1</vt:i4>
      </vt:variant>
      <vt:variant>
        <vt:lpstr>Slide Titles</vt:lpstr>
      </vt:variant>
      <vt:variant>
        <vt:i4>22</vt:i4>
      </vt:variant>
    </vt:vector>
  </HeadingPairs>
  <TitlesOfParts>
    <vt:vector size="23" baseType="lpstr">
      <vt:lpstr>Verve</vt:lpstr>
      <vt:lpstr>PowerPoint Presentation</vt:lpstr>
      <vt:lpstr>PowerPoint Presentation</vt:lpstr>
      <vt:lpstr>საბჭოს გადაწყვეტილებით, სპეციალურ კონტროლს დაქვემდებარებული ფარმაცევტულ პროდუქტთან გათანაბრებული სამკურნალო საშუალებების კვოტის განაწილებაში მონაწილეობის უფლება ჰქონდა სათანადო ნებართვის მქონე იურიდიულ პირს რომლებსაც:</vt:lpstr>
      <vt:lpstr>განისაზღვრა სპეციალურ კონტროლს დაქვემდებარებულ ფარმაცევტულ პროდუქტთან გათანაბრებული   სამკურნალო    საშუალებების იმპორტის განმახორციელებელი იურიდიული პირის ვალდებულებები, კერძოდ:</vt:lpstr>
      <vt:lpstr>საბჭოს მიერ მოწონებული იყო  „შიდა კვოტების“ ოდენობების  იმპორტიორთა შორის განაწილების ორი პრინციპი: </vt:lpstr>
      <vt:lpstr>2017 წელს გამოსაცხადებული იმპორტი განისაზღვრა შემდეგი მონაცემების გათვალისწინებით </vt:lpstr>
      <vt:lpstr>2017 წლის ქვეყნის „შიდა კვოტების“ გადანაწილებაში მონაწილეობის მისაღებად სააგენტოში შემოსული იყო შემდეგი იურიდიული პირების განაცხადი:</vt:lpstr>
      <vt:lpstr>PowerPoint Presentation</vt:lpstr>
      <vt:lpstr>                                გაბაპენტინი    „შიდა კვოტა“  -1 029 380  გრამი; გამოცხადებული იმპორტი - 236 901 გრამი </vt:lpstr>
      <vt:lpstr>შერჩევის კრიტერიუმის საფუძველზე:</vt:lpstr>
      <vt:lpstr>ინფორმაცია ბაკლოფების გამოცხადებული იმპორტის  გადანაწილებაზე და 2017 წელს განხორციელებულ ფაქტიურ იმპორტზე:</vt:lpstr>
      <vt:lpstr>ბაკლოფენი</vt:lpstr>
      <vt:lpstr>ინფორმაცია გაბაპენტინის გამოცხადებული იმპორტის  გადანაწილებაზე გადანაწილებაზე და 2017 წელს განხორციელებულ ფაქტიურ იმპორტზე:</vt:lpstr>
      <vt:lpstr>გაბაპენტინი</vt:lpstr>
      <vt:lpstr> ინფორმაცია ზალეპლონის გამოცხადებული იმპორტის  გადანაწილებაზე  და 2017 წელს განხორციელებულ ფაქტიურ იმპორტზე: </vt:lpstr>
      <vt:lpstr>ზალეპლონი</vt:lpstr>
      <vt:lpstr>ინფორმაცია ტროპიკამიდის გამოცხადებული იმპორტის  გადანაწილებაზე  და 2017 წელს განხორციელებულ ფაქტიურ იმპორტზე: </vt:lpstr>
      <vt:lpstr>ტროპიკამიდი</vt:lpstr>
      <vt:lpstr>ზოპიკლონი</vt:lpstr>
      <vt:lpstr>დექსტრომეტორფანი (კომბ)</vt:lpstr>
      <vt:lpstr>ინფორმაცია  2017 წელს ქვეყანაში ზოგიერთ სპეციალურ კონტროლს დაქვემდებარებულ ფარმაცევტულ პროდუქტთან გათანაბრებულ სამკურნალო საშუალებების იმპორტზე, ხარჯვასა და  წლის ბოლოს არსებულ ნაშთებზე</vt:lpstr>
      <vt:lpstr>ინფორმაცია  2017 წელს ურეცეპტოდ გაცემული  და    ჩამორთმეული ფარმაცევტული პროდუქტის შესახებ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Maia Tsotsoria</dc:creator>
  <cp:lastModifiedBy>Natia Nogaideli</cp:lastModifiedBy>
  <cp:revision>76</cp:revision>
  <cp:lastPrinted>2018-04-02T12:24:33Z</cp:lastPrinted>
  <dcterms:created xsi:type="dcterms:W3CDTF">2006-08-16T00:00:00Z</dcterms:created>
  <dcterms:modified xsi:type="dcterms:W3CDTF">2018-04-13T07:39:35Z</dcterms:modified>
</cp:coreProperties>
</file>